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39" r:id="rId13"/>
    <p:sldId id="267" r:id="rId14"/>
    <p:sldId id="268" r:id="rId15"/>
    <p:sldId id="269" r:id="rId16"/>
    <p:sldId id="270" r:id="rId17"/>
    <p:sldId id="271" r:id="rId18"/>
    <p:sldId id="335" r:id="rId19"/>
    <p:sldId id="272" r:id="rId20"/>
    <p:sldId id="273" r:id="rId21"/>
    <p:sldId id="340" r:id="rId22"/>
    <p:sldId id="341" r:id="rId23"/>
    <p:sldId id="274" r:id="rId24"/>
    <p:sldId id="275" r:id="rId25"/>
    <p:sldId id="276" r:id="rId26"/>
    <p:sldId id="277" r:id="rId27"/>
    <p:sldId id="278" r:id="rId28"/>
    <p:sldId id="337" r:id="rId29"/>
    <p:sldId id="338" r:id="rId30"/>
    <p:sldId id="336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CC"/>
    <a:srgbClr val="FF0000"/>
    <a:srgbClr val="66FFFF"/>
    <a:srgbClr val="A50021"/>
    <a:srgbClr val="333399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94613" autoAdjust="0"/>
  </p:normalViewPr>
  <p:slideViewPr>
    <p:cSldViewPr>
      <p:cViewPr varScale="1">
        <p:scale>
          <a:sx n="64" d="100"/>
          <a:sy n="64" d="100"/>
        </p:scale>
        <p:origin x="-1256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png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png"/><Relationship Id="rId1" Type="http://schemas.openxmlformats.org/officeDocument/2006/relationships/image" Target="../media/image42.wmf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wmf"/><Relationship Id="rId4" Type="http://schemas.openxmlformats.org/officeDocument/2006/relationships/image" Target="../media/image54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wmf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png"/><Relationship Id="rId1" Type="http://schemas.openxmlformats.org/officeDocument/2006/relationships/image" Target="../media/image63.png"/><Relationship Id="rId4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5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7" Type="http://schemas.openxmlformats.org/officeDocument/2006/relationships/image" Target="../media/image97.png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png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png"/><Relationship Id="rId4" Type="http://schemas.openxmlformats.org/officeDocument/2006/relationships/image" Target="../media/image10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png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png"/><Relationship Id="rId6" Type="http://schemas.openxmlformats.org/officeDocument/2006/relationships/image" Target="../media/image116.png"/><Relationship Id="rId5" Type="http://schemas.openxmlformats.org/officeDocument/2006/relationships/image" Target="../media/image115.wmf"/><Relationship Id="rId4" Type="http://schemas.openxmlformats.org/officeDocument/2006/relationships/image" Target="../media/image114.png"/><Relationship Id="rId9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png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6.wmf"/><Relationship Id="rId7" Type="http://schemas.openxmlformats.org/officeDocument/2006/relationships/image" Target="../media/image140.png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Relationship Id="rId9" Type="http://schemas.openxmlformats.org/officeDocument/2006/relationships/image" Target="../media/image14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image" Target="../media/image15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png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0.png"/><Relationship Id="rId1" Type="http://schemas.openxmlformats.org/officeDocument/2006/relationships/image" Target="../media/image16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png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png"/><Relationship Id="rId1" Type="http://schemas.openxmlformats.org/officeDocument/2006/relationships/image" Target="../media/image171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2.png"/><Relationship Id="rId4" Type="http://schemas.openxmlformats.org/officeDocument/2006/relationships/image" Target="../media/image17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png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NULL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wmf"/><Relationship Id="rId1" Type="http://schemas.openxmlformats.org/officeDocument/2006/relationships/image" Target="../media/image139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image" Target="../media/image214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Relationship Id="rId4" Type="http://schemas.openxmlformats.org/officeDocument/2006/relationships/image" Target="../media/image219.png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wmf"/><Relationship Id="rId4" Type="http://schemas.openxmlformats.org/officeDocument/2006/relationships/image" Target="../media/image2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wmf"/><Relationship Id="rId1" Type="http://schemas.openxmlformats.org/officeDocument/2006/relationships/image" Target="../media/image231.png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wmf"/><Relationship Id="rId1" Type="http://schemas.openxmlformats.org/officeDocument/2006/relationships/image" Target="../media/image239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image" Target="../media/image21.wmf"/><Relationship Id="rId4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C793159-0570-449D-966A-C31E68F7A5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051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5977A9-E409-4ED8-B3C4-14B57D9B919D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9714B-CDA2-4C44-A513-6EFE585FA4E2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9714B-CDA2-4C44-A513-6EFE585FA4E2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9714B-CDA2-4C44-A513-6EFE585FA4E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B58045-10D5-4C8F-8865-134A1CB553D6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B58045-10D5-4C8F-8865-134A1CB553D6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3BFB9A-3D9C-4C64-AA8C-914C41DBB4F9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273BA-244F-4B23-BF8E-CE1F2580754B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DF6B-6607-4489-A3CA-F167D40A917F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3F79AD-5B37-4AF9-AE11-E0798A81EF20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7A3241-C507-41CF-B49C-D717873F109D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3F089D-8C65-498D-95B1-3FE8DA280810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0822A0-B299-4818-985D-0AFAFCEFA5BF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0ECC68-2D77-4E14-B65C-D1CF47B37B53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C3935-DB24-46B7-BB9D-266652AB8CA2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EA50FA-2FF3-44B8-8686-928A8A40B750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07701-8E98-4599-A7B0-E97755061EF3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FC599-CEDB-44BD-A5A5-540CD8634796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 sz="2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F25DD5-F970-4DA3-8B2F-F0E630DB1572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 sz="2400" baseline="-25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84C35C-770F-41BC-81E0-750DEED1088C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385211-D0F6-463A-BAAE-2D78CD42331E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1134B7-E5FB-450C-A65B-C47E71AEB05F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2C1A1-C811-48CB-83A0-E37EC4DD4A7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4D4FF7-C0D3-46EB-B013-AC14DCDFEB89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C39973-D6A6-4B06-8BF7-950A80383D8A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2C1A1-C811-48CB-83A0-E37EC4DD4A74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42C096-66E9-40EF-9C75-CFE800BE4D07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42C096-66E9-40EF-9C75-CFE800BE4D07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42C096-66E9-40EF-9C75-CFE800BE4D07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1A1A5C-A3F1-4440-97D3-A3DDA3D8C75D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714B68-219B-41CB-AF8F-81B01FFBC68F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4D71EF-6778-46AB-A0D5-75E4E475987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F26BD2-6F49-453F-9FF8-83F4DAD9F6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1484313"/>
            <a:ext cx="2046287" cy="4535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484313"/>
            <a:ext cx="5991225" cy="4535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803294-E889-466C-80C3-C3E8B88D2C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55650" y="1484313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667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667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12CDFD60-C2AA-420E-BD38-F41CCF2103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1484313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3739C0DF-E0F2-4847-9373-DA67A156C8E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EE9E685-9DAA-4A0B-8CDA-6BF0A1683E0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0C0FC80-6DB1-446E-BB84-F3FCAF03017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B18AC9-7EE5-48E1-A10E-5997200870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C460EE-031D-47D7-9E55-B4D550769DB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AC619C-057D-4C23-8D70-CD93C1ADEC3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8F7B49-CE63-443D-8B2A-2B4489FA384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D921-A278-4A83-9F7C-1B4B0D13E4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735D81-B97E-4F71-B6DC-3E291529B8A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16436A-6CF7-41A2-A454-FFDF7BDF347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2FF50B-E6B1-4281-A2ED-8A9CDBE153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84313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4628" name="AutoShape 4"/>
          <p:cNvSpPr>
            <a:spLocks noChangeArrowheads="1"/>
          </p:cNvSpPr>
          <p:nvPr/>
        </p:nvSpPr>
        <p:spPr bwMode="auto">
          <a:xfrm>
            <a:off x="323850" y="620713"/>
            <a:ext cx="6335713" cy="7302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54629" name="Line 5"/>
          <p:cNvSpPr>
            <a:spLocks noChangeShapeType="1"/>
          </p:cNvSpPr>
          <p:nvPr/>
        </p:nvSpPr>
        <p:spPr bwMode="auto">
          <a:xfrm flipV="1">
            <a:off x="3348038" y="6669088"/>
            <a:ext cx="2663825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46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54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2890FE-894B-457E-9DA6-25D8C1A1A40B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9" y="30138"/>
            <a:ext cx="26098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3.png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4.xml"/><Relationship Id="rId4" Type="http://schemas.openxmlformats.org/officeDocument/2006/relationships/slide" Target="slide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49.xml"/><Relationship Id="rId7" Type="http://schemas.openxmlformats.org/officeDocument/2006/relationships/slide" Target="slide61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76.xml"/><Relationship Id="rId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41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0.png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6.png"/><Relationship Id="rId18" Type="http://schemas.openxmlformats.org/officeDocument/2006/relationships/oleObject" Target="../embeddings/oleObject38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50.wmf"/><Relationship Id="rId7" Type="http://schemas.openxmlformats.org/officeDocument/2006/relationships/image" Target="../media/image43.png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20" Type="http://schemas.openxmlformats.org/officeDocument/2006/relationships/oleObject" Target="../embeddings/oleObject39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5" Type="http://schemas.openxmlformats.org/officeDocument/2006/relationships/image" Target="../media/image47.png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49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36.bin"/><Relationship Id="rId2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4.png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png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6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3.png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5.wmf"/><Relationship Id="rId5" Type="http://schemas.openxmlformats.org/officeDocument/2006/relationships/image" Target="../media/image68.png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67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35.png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66.bin"/><Relationship Id="rId3" Type="http://schemas.openxmlformats.org/officeDocument/2006/relationships/image" Target="../media/image84.png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5.png"/><Relationship Id="rId11" Type="http://schemas.openxmlformats.org/officeDocument/2006/relationships/image" Target="../media/image82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86.png"/><Relationship Id="rId14" Type="http://schemas.openxmlformats.org/officeDocument/2006/relationships/image" Target="../media/image8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0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image" Target="../media/image55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95.wmf"/><Relationship Id="rId1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96.png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101.wmf"/><Relationship Id="rId3" Type="http://schemas.openxmlformats.org/officeDocument/2006/relationships/image" Target="../media/image103.png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100.wmf"/><Relationship Id="rId5" Type="http://schemas.openxmlformats.org/officeDocument/2006/relationships/image" Target="../media/image105.jpeg"/><Relationship Id="rId15" Type="http://schemas.openxmlformats.org/officeDocument/2006/relationships/image" Target="../media/image102.png"/><Relationship Id="rId10" Type="http://schemas.openxmlformats.org/officeDocument/2006/relationships/oleObject" Target="../embeddings/oleObject78.bin"/><Relationship Id="rId4" Type="http://schemas.openxmlformats.org/officeDocument/2006/relationships/image" Target="../media/image104.png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8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6.png"/><Relationship Id="rId4" Type="http://schemas.openxmlformats.org/officeDocument/2006/relationships/oleObject" Target="../embeddings/oleObject8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18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114.png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111.png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1.png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2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3.xml"/><Relationship Id="rId4" Type="http://schemas.openxmlformats.org/officeDocument/2006/relationships/slide" Target="slide7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02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38.wmf"/><Relationship Id="rId18" Type="http://schemas.openxmlformats.org/officeDocument/2006/relationships/image" Target="../media/image140.png"/><Relationship Id="rId3" Type="http://schemas.openxmlformats.org/officeDocument/2006/relationships/image" Target="../media/image143.png"/><Relationship Id="rId21" Type="http://schemas.openxmlformats.org/officeDocument/2006/relationships/oleObject" Target="../embeddings/oleObject113.bin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108.bin"/><Relationship Id="rId17" Type="http://schemas.openxmlformats.org/officeDocument/2006/relationships/oleObject" Target="../embeddings/oleObject111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10.bin"/><Relationship Id="rId20" Type="http://schemas.openxmlformats.org/officeDocument/2006/relationships/image" Target="../media/image141.wmf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37.wmf"/><Relationship Id="rId5" Type="http://schemas.openxmlformats.org/officeDocument/2006/relationships/image" Target="../media/image134.wmf"/><Relationship Id="rId15" Type="http://schemas.openxmlformats.org/officeDocument/2006/relationships/image" Target="../media/image139.wmf"/><Relationship Id="rId10" Type="http://schemas.openxmlformats.org/officeDocument/2006/relationships/oleObject" Target="../embeddings/oleObject107.bin"/><Relationship Id="rId19" Type="http://schemas.openxmlformats.org/officeDocument/2006/relationships/oleObject" Target="../embeddings/oleObject112.bin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109.bin"/><Relationship Id="rId22" Type="http://schemas.openxmlformats.org/officeDocument/2006/relationships/image" Target="../media/image14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oleObject" Target="../embeddings/oleObject118.bin"/><Relationship Id="rId3" Type="http://schemas.openxmlformats.org/officeDocument/2006/relationships/image" Target="../media/image149.png"/><Relationship Id="rId7" Type="http://schemas.openxmlformats.org/officeDocument/2006/relationships/image" Target="../media/image145.wmf"/><Relationship Id="rId12" Type="http://schemas.openxmlformats.org/officeDocument/2006/relationships/image" Target="../media/image14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8.wmf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15.bin"/><Relationship Id="rId11" Type="http://schemas.openxmlformats.org/officeDocument/2006/relationships/oleObject" Target="../embeddings/oleObject117.bin"/><Relationship Id="rId5" Type="http://schemas.openxmlformats.org/officeDocument/2006/relationships/image" Target="../media/image144.wmf"/><Relationship Id="rId15" Type="http://schemas.openxmlformats.org/officeDocument/2006/relationships/oleObject" Target="../embeddings/oleObject119.bin"/><Relationship Id="rId10" Type="http://schemas.openxmlformats.org/officeDocument/2006/relationships/image" Target="../media/image150.png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01.wmf"/><Relationship Id="rId14" Type="http://schemas.openxmlformats.org/officeDocument/2006/relationships/image" Target="../media/image14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2.png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5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53.png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5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7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58.png"/><Relationship Id="rId9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58.png"/><Relationship Id="rId5" Type="http://schemas.openxmlformats.org/officeDocument/2006/relationships/image" Target="../media/image160.png"/><Relationship Id="rId10" Type="http://schemas.openxmlformats.org/officeDocument/2006/relationships/image" Target="../media/image162.wmf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2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60.png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63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66.png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70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72.png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4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image" Target="../media/image179.png"/><Relationship Id="rId7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78.wmf"/><Relationship Id="rId5" Type="http://schemas.openxmlformats.org/officeDocument/2006/relationships/image" Target="../media/image172.png"/><Relationship Id="rId10" Type="http://schemas.openxmlformats.org/officeDocument/2006/relationships/oleObject" Target="../embeddings/oleObject147.bin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177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180.png"/><Relationship Id="rId4" Type="http://schemas.openxmlformats.org/officeDocument/2006/relationships/oleObject" Target="../embeddings/oleObject14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6.xml"/><Relationship Id="rId4" Type="http://schemas.openxmlformats.org/officeDocument/2006/relationships/slide" Target="slide7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85.png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8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88.png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92.wmf"/><Relationship Id="rId4" Type="http://schemas.openxmlformats.org/officeDocument/2006/relationships/image" Target="../media/image193.png"/><Relationship Id="rId9" Type="http://schemas.openxmlformats.org/officeDocument/2006/relationships/oleObject" Target="../embeddings/oleObject158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9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98.png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200.png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2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04.png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10" Type="http://schemas.openxmlformats.org/officeDocument/2006/relationships/image" Target="../media/image205.wmf"/><Relationship Id="rId4" Type="http://schemas.openxmlformats.org/officeDocument/2006/relationships/image" Target="../media/image207.png"/><Relationship Id="rId9" Type="http://schemas.openxmlformats.org/officeDocument/2006/relationships/oleObject" Target="../embeddings/oleObject170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72.bin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7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15.png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14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19.png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178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3" Type="http://schemas.openxmlformats.org/officeDocument/2006/relationships/image" Target="../media/image222.pn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80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218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182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215.png"/><Relationship Id="rId4" Type="http://schemas.openxmlformats.org/officeDocument/2006/relationships/image" Target="../media/image227.png"/><Relationship Id="rId9" Type="http://schemas.openxmlformats.org/officeDocument/2006/relationships/oleObject" Target="../embeddings/oleObject18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87.bin"/><Relationship Id="rId11" Type="http://schemas.openxmlformats.org/officeDocument/2006/relationships/image" Target="../media/image226.wmf"/><Relationship Id="rId5" Type="http://schemas.openxmlformats.org/officeDocument/2006/relationships/image" Target="../media/image228.wmf"/><Relationship Id="rId10" Type="http://schemas.openxmlformats.org/officeDocument/2006/relationships/oleObject" Target="../embeddings/oleObject189.bin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238.png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35.png"/><Relationship Id="rId17" Type="http://schemas.openxmlformats.org/officeDocument/2006/relationships/oleObject" Target="../embeddings/oleObject1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7.png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32.wmf"/><Relationship Id="rId11" Type="http://schemas.openxmlformats.org/officeDocument/2006/relationships/oleObject" Target="../embeddings/oleObject194.bin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10" Type="http://schemas.openxmlformats.org/officeDocument/2006/relationships/image" Target="../media/image234.png"/><Relationship Id="rId4" Type="http://schemas.openxmlformats.org/officeDocument/2006/relationships/image" Target="../media/image231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2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3.xml"/><Relationship Id="rId4" Type="http://schemas.openxmlformats.org/officeDocument/2006/relationships/slide" Target="slide5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oleObject" Target="../embeddings/oleObject198.bin"/><Relationship Id="rId7" Type="http://schemas.openxmlformats.org/officeDocument/2006/relationships/image" Target="../media/image2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23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oleObject" Target="../embeddings/oleObject204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43.png"/><Relationship Id="rId11" Type="http://schemas.openxmlformats.org/officeDocument/2006/relationships/oleObject" Target="../embeddings/oleObject203.bin"/><Relationship Id="rId5" Type="http://schemas.openxmlformats.org/officeDocument/2006/relationships/oleObject" Target="../embeddings/oleObject200.bin"/><Relationship Id="rId10" Type="http://schemas.openxmlformats.org/officeDocument/2006/relationships/image" Target="../media/image245.png"/><Relationship Id="rId4" Type="http://schemas.openxmlformats.org/officeDocument/2006/relationships/image" Target="../media/image248.png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24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2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2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133600"/>
            <a:ext cx="7772400" cy="1585913"/>
          </a:xfrm>
        </p:spPr>
        <p:txBody>
          <a:bodyPr/>
          <a:lstStyle/>
          <a:p>
            <a:pPr algn="ctr"/>
            <a:r>
              <a:rPr lang="zh-CN" altLang="en-US" sz="4400">
                <a:ea typeface="华文行楷" pitchFamily="2" charset="-122"/>
              </a:rPr>
              <a:t>模拟电子技术基础</a:t>
            </a:r>
            <a:br>
              <a:rPr lang="zh-CN" altLang="en-US" sz="4400">
                <a:ea typeface="华文行楷" pitchFamily="2" charset="-122"/>
              </a:rPr>
            </a:br>
            <a:r>
              <a:rPr lang="en-US" altLang="zh-CN" sz="2900" b="1">
                <a:effectLst>
                  <a:outerShdw blurRad="38100" dist="38100" dir="2700000" algn="tl">
                    <a:srgbClr val="C0C0C0"/>
                  </a:outerShdw>
                </a:effectLst>
              </a:rPr>
              <a:t>Fundamentals of Analog Electronic</a:t>
            </a:r>
            <a:r>
              <a:rPr lang="en-US" altLang="zh-CN"/>
              <a:t> 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21782" y="4429132"/>
            <a:ext cx="527210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j-cs"/>
              </a:rPr>
              <a:t>第二章  基本放大电路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itchFamily="2" charset="-122"/>
              <a:ea typeface="华文行楷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7315200" cy="592123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ea typeface="华文行楷" pitchFamily="2" charset="-122"/>
              </a:rPr>
              <a:t>二、设置静态工作点的必要性</a:t>
            </a:r>
            <a:endParaRPr lang="zh-CN" altLang="en-US" sz="3200" dirty="0">
              <a:solidFill>
                <a:schemeClr val="tx1"/>
              </a:solidFill>
              <a:latin typeface="隶书" pitchFamily="49" charset="-122"/>
              <a:ea typeface="华文行楷" pitchFamily="2" charset="-122"/>
            </a:endParaRPr>
          </a:p>
        </p:txBody>
      </p:sp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6326188" y="2255838"/>
          <a:ext cx="236220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1" name="Photo Editor 照片" r:id="rId3" imgW="12657143" imgH="12580952" progId="MSPhotoEd.3">
                  <p:embed/>
                </p:oleObj>
              </mc:Choice>
              <mc:Fallback>
                <p:oleObj name="Photo Editor 照片" r:id="rId3" imgW="12657143" imgH="1258095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88" y="2255838"/>
                        <a:ext cx="2362200" cy="234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33400" y="4648200"/>
            <a:ext cx="80010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zh-CN" altLang="en-US" sz="2400" dirty="0">
                <a:latin typeface="Times New Roman" pitchFamily="18" charset="0"/>
              </a:rPr>
              <a:t>输出电压必然失真！</a:t>
            </a:r>
          </a:p>
          <a:p>
            <a:pPr algn="l" eaLnBrk="0" hangingPunct="0">
              <a:lnSpc>
                <a:spcPct val="110000"/>
              </a:lnSpc>
            </a:pPr>
            <a:r>
              <a:rPr lang="zh-CN" altLang="en-US" sz="2400" dirty="0">
                <a:latin typeface="Times New Roman" pitchFamily="18" charset="0"/>
              </a:rPr>
              <a:t>     </a:t>
            </a:r>
            <a:r>
              <a:rPr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设置合适的静态工作点，首先要解决失真问题，但</a:t>
            </a:r>
            <a:r>
              <a:rPr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Q</a:t>
            </a:r>
            <a:r>
              <a:rPr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点几乎影响着所有的动态参数！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458788" y="1493838"/>
            <a:ext cx="8077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0">
                <a:latin typeface="Times New Roman" pitchFamily="18" charset="0"/>
              </a:rPr>
              <a:t>    </a:t>
            </a:r>
            <a:r>
              <a:rPr kumimoji="1" lang="zh-CN" altLang="en-US" sz="2400">
                <a:latin typeface="Times New Roman" pitchFamily="18" charset="0"/>
              </a:rPr>
              <a:t>为什么放大的对象是动态信号，却要晶体管在信号为零时有合适的直流电流和极间电压？</a:t>
            </a:r>
          </a:p>
        </p:txBody>
      </p:sp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611188" y="2636838"/>
          <a:ext cx="2819400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2" name="Photo Editor 照片" r:id="rId4" imgW="12069860" imgH="8257143" progId="MSPhotoEd.3">
                  <p:embed/>
                </p:oleObj>
              </mc:Choice>
              <mc:Fallback>
                <p:oleObj name="Photo Editor 照片" r:id="rId4" imgW="12069860" imgH="8257143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36838"/>
                        <a:ext cx="2819400" cy="192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3735388" y="2636838"/>
          <a:ext cx="21336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3" name="Photo Editor 照片" r:id="rId6" imgW="10161905" imgH="8923810" progId="MSPhotoEd.3">
                  <p:embed/>
                </p:oleObj>
              </mc:Choice>
              <mc:Fallback>
                <p:oleObj name="Photo Editor 照片" r:id="rId6" imgW="10161905" imgH="8923810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8" y="2636838"/>
                        <a:ext cx="2133600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754938" cy="701675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三、基本共射放大电路的</a:t>
            </a:r>
            <a:r>
              <a:rPr lang="zh-CN" altLang="en-US" sz="3200">
                <a:ea typeface="华文行楷" pitchFamily="2" charset="-122"/>
              </a:rPr>
              <a:t>波形分析</a:t>
            </a:r>
            <a:endParaRPr lang="zh-CN" altLang="en-US" sz="3200">
              <a:solidFill>
                <a:schemeClr val="tx1"/>
              </a:solidFill>
              <a:ea typeface="华文行楷" pitchFamily="2" charset="-122"/>
            </a:endParaRPr>
          </a:p>
        </p:txBody>
      </p:sp>
      <p:pic>
        <p:nvPicPr>
          <p:cNvPr id="16078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0135"/>
            <a:ext cx="86868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5175"/>
            <a:ext cx="7754938" cy="701675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三、基本共射放大电路的</a:t>
            </a:r>
            <a:r>
              <a:rPr lang="zh-CN" altLang="en-US" sz="3200">
                <a:ea typeface="华文行楷" pitchFamily="2" charset="-122"/>
              </a:rPr>
              <a:t>波形分析</a:t>
            </a:r>
            <a:endParaRPr lang="zh-CN" altLang="en-US" sz="3200">
              <a:solidFill>
                <a:schemeClr val="tx1"/>
              </a:solidFill>
              <a:ea typeface="华文行楷" pitchFamily="2" charset="-122"/>
            </a:endParaRPr>
          </a:p>
        </p:txBody>
      </p:sp>
      <p:pic>
        <p:nvPicPr>
          <p:cNvPr id="56323" name="Picture 3" descr="Dz020203"/>
          <p:cNvPicPr>
            <a:picLocks noChangeAspect="1" noChangeArrowheads="1"/>
          </p:cNvPicPr>
          <p:nvPr/>
        </p:nvPicPr>
        <p:blipFill>
          <a:blip r:embed="rId3" cstate="print"/>
          <a:srcRect b="77788"/>
          <a:stretch>
            <a:fillRect/>
          </a:stretch>
        </p:blipFill>
        <p:spPr bwMode="auto">
          <a:xfrm>
            <a:off x="6011863" y="1463697"/>
            <a:ext cx="2706687" cy="1150937"/>
          </a:xfrm>
          <a:prstGeom prst="rect">
            <a:avLst/>
          </a:prstGeom>
          <a:noFill/>
        </p:spPr>
      </p:pic>
      <p:pic>
        <p:nvPicPr>
          <p:cNvPr id="56324" name="Picture 4" descr="Dz02020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42000"/>
            <a:grayscl/>
            <a:biLevel thresh="50000"/>
          </a:blip>
          <a:srcRect t="-3391" b="-1695"/>
          <a:stretch>
            <a:fillRect/>
          </a:stretch>
        </p:blipFill>
        <p:spPr bwMode="auto">
          <a:xfrm>
            <a:off x="611188" y="1412875"/>
            <a:ext cx="3352800" cy="23622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609600" y="3754438"/>
          <a:ext cx="2590800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6" name="VISIO" r:id="rId5" imgW="2178360" imgH="1783440" progId="Visio.Drawing.5">
                  <p:embed/>
                </p:oleObj>
              </mc:Choice>
              <mc:Fallback>
                <p:oleObj name="VISIO" r:id="rId5" imgW="2178360" imgH="178344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54438"/>
                        <a:ext cx="2590800" cy="212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2895600" y="3859213"/>
          <a:ext cx="2590800" cy="200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7" name="VISIO" r:id="rId7" imgW="2268360" imgH="1513440" progId="Visio.Drawing.5">
                  <p:embed/>
                </p:oleObj>
              </mc:Choice>
              <mc:Fallback>
                <p:oleObj name="VISIO" r:id="rId7" imgW="2268360" imgH="151344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4999" b="-1250"/>
                      <a:stretch>
                        <a:fillRect/>
                      </a:stretch>
                    </p:blipFill>
                    <p:spPr bwMode="auto">
                      <a:xfrm>
                        <a:off x="2895600" y="3859213"/>
                        <a:ext cx="2590800" cy="200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962400"/>
            <a:ext cx="1905000" cy="2286000"/>
            <a:chOff x="480" y="2496"/>
            <a:chExt cx="1200" cy="1440"/>
          </a:xfrm>
        </p:grpSpPr>
        <p:sp>
          <p:nvSpPr>
            <p:cNvPr id="56328" name="Text Box 8"/>
            <p:cNvSpPr txBox="1">
              <a:spLocks noChangeArrowheads="1"/>
            </p:cNvSpPr>
            <p:nvPr/>
          </p:nvSpPr>
          <p:spPr bwMode="auto">
            <a:xfrm>
              <a:off x="768" y="2496"/>
              <a:ext cx="9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itchFamily="18" charset="0"/>
                </a:rPr>
                <a:t>饱和失真</a:t>
              </a:r>
            </a:p>
          </p:txBody>
        </p:sp>
        <p:sp>
          <p:nvSpPr>
            <p:cNvPr id="56329" name="AutoShape 9"/>
            <p:cNvSpPr>
              <a:spLocks/>
            </p:cNvSpPr>
            <p:nvPr/>
          </p:nvSpPr>
          <p:spPr bwMode="auto">
            <a:xfrm>
              <a:off x="480" y="3696"/>
              <a:ext cx="777" cy="240"/>
            </a:xfrm>
            <a:prstGeom prst="borderCallout2">
              <a:avLst>
                <a:gd name="adj1" fmla="val 30000"/>
                <a:gd name="adj2" fmla="val 106176"/>
                <a:gd name="adj3" fmla="val 30000"/>
                <a:gd name="adj4" fmla="val 109653"/>
                <a:gd name="adj5" fmla="val -33750"/>
                <a:gd name="adj6" fmla="val 113130"/>
              </a:avLst>
            </a:prstGeom>
            <a:solidFill>
              <a:srgbClr val="66FFFF"/>
            </a:solid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</a:rPr>
                <a:t>底部失真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657600" y="3962400"/>
            <a:ext cx="1905000" cy="2209800"/>
            <a:chOff x="2304" y="2496"/>
            <a:chExt cx="1200" cy="1392"/>
          </a:xfrm>
        </p:grpSpPr>
        <p:sp>
          <p:nvSpPr>
            <p:cNvPr id="56331" name="Text Box 11"/>
            <p:cNvSpPr txBox="1">
              <a:spLocks noChangeArrowheads="1"/>
            </p:cNvSpPr>
            <p:nvPr/>
          </p:nvSpPr>
          <p:spPr bwMode="auto">
            <a:xfrm>
              <a:off x="2304" y="2496"/>
              <a:ext cx="9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Times New Roman" pitchFamily="18" charset="0"/>
                </a:rPr>
                <a:t>截止失真</a:t>
              </a:r>
            </a:p>
          </p:txBody>
        </p:sp>
        <p:sp>
          <p:nvSpPr>
            <p:cNvPr id="56332" name="AutoShape 12"/>
            <p:cNvSpPr>
              <a:spLocks/>
            </p:cNvSpPr>
            <p:nvPr/>
          </p:nvSpPr>
          <p:spPr bwMode="auto">
            <a:xfrm>
              <a:off x="2688" y="3648"/>
              <a:ext cx="816" cy="240"/>
            </a:xfrm>
            <a:prstGeom prst="borderCallout2">
              <a:avLst>
                <a:gd name="adj1" fmla="val 30000"/>
                <a:gd name="adj2" fmla="val -5884"/>
                <a:gd name="adj3" fmla="val 30000"/>
                <a:gd name="adj4" fmla="val -19852"/>
                <a:gd name="adj5" fmla="val -317500"/>
                <a:gd name="adj6" fmla="val -33944"/>
              </a:avLst>
            </a:prstGeom>
            <a:solidFill>
              <a:srgbClr val="66FFFF"/>
            </a:solidFill>
            <a:ln w="1270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</a:rPr>
                <a:t>顶部失真</a:t>
              </a:r>
            </a:p>
          </p:txBody>
        </p:sp>
      </p:grpSp>
      <p:pic>
        <p:nvPicPr>
          <p:cNvPr id="56340" name="Picture 20" descr="Dz020203"/>
          <p:cNvPicPr>
            <a:picLocks noChangeAspect="1" noChangeArrowheads="1"/>
          </p:cNvPicPr>
          <p:nvPr/>
        </p:nvPicPr>
        <p:blipFill>
          <a:blip r:embed="rId3" cstate="print"/>
          <a:srcRect t="22212" b="50000"/>
          <a:stretch>
            <a:fillRect/>
          </a:stretch>
        </p:blipFill>
        <p:spPr bwMode="auto">
          <a:xfrm>
            <a:off x="6011863" y="2614634"/>
            <a:ext cx="2706687" cy="1439863"/>
          </a:xfrm>
          <a:prstGeom prst="rect">
            <a:avLst/>
          </a:prstGeom>
          <a:noFill/>
        </p:spPr>
      </p:pic>
      <p:pic>
        <p:nvPicPr>
          <p:cNvPr id="56341" name="Picture 21" descr="Dz020203"/>
          <p:cNvPicPr>
            <a:picLocks noChangeAspect="1" noChangeArrowheads="1"/>
          </p:cNvPicPr>
          <p:nvPr/>
        </p:nvPicPr>
        <p:blipFill>
          <a:blip r:embed="rId3" cstate="print"/>
          <a:srcRect t="48621" b="23592"/>
          <a:stretch>
            <a:fillRect/>
          </a:stretch>
        </p:blipFill>
        <p:spPr bwMode="auto">
          <a:xfrm>
            <a:off x="6011863" y="3983059"/>
            <a:ext cx="2706687" cy="1439863"/>
          </a:xfrm>
          <a:prstGeom prst="rect">
            <a:avLst/>
          </a:prstGeom>
          <a:noFill/>
        </p:spPr>
      </p:pic>
      <p:pic>
        <p:nvPicPr>
          <p:cNvPr id="56342" name="Picture 22" descr="Dz020203"/>
          <p:cNvPicPr>
            <a:picLocks noChangeAspect="1" noChangeArrowheads="1"/>
          </p:cNvPicPr>
          <p:nvPr/>
        </p:nvPicPr>
        <p:blipFill>
          <a:blip r:embed="rId3" cstate="print"/>
          <a:srcRect t="77818"/>
          <a:stretch>
            <a:fillRect/>
          </a:stretch>
        </p:blipFill>
        <p:spPr bwMode="auto">
          <a:xfrm>
            <a:off x="6011863" y="5422922"/>
            <a:ext cx="2706687" cy="1149350"/>
          </a:xfrm>
          <a:prstGeom prst="rect">
            <a:avLst/>
          </a:prstGeom>
          <a:noFill/>
        </p:spPr>
      </p:pic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6656388" y="5280047"/>
            <a:ext cx="2487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CC0066"/>
                </a:solidFill>
              </a:rPr>
              <a:t>输出和输入反相！</a:t>
            </a:r>
          </a:p>
        </p:txBody>
      </p:sp>
      <p:sp>
        <p:nvSpPr>
          <p:cNvPr id="56333" name="AutoShape 13"/>
          <p:cNvSpPr>
            <a:spLocks/>
          </p:cNvSpPr>
          <p:nvPr/>
        </p:nvSpPr>
        <p:spPr bwMode="auto">
          <a:xfrm>
            <a:off x="4211638" y="1822472"/>
            <a:ext cx="1584325" cy="1195387"/>
          </a:xfrm>
          <a:prstGeom prst="borderCallout2">
            <a:avLst>
              <a:gd name="adj1" fmla="val 9560"/>
              <a:gd name="adj2" fmla="val 104810"/>
              <a:gd name="adj3" fmla="val 9560"/>
              <a:gd name="adj4" fmla="val 129759"/>
              <a:gd name="adj5" fmla="val 75565"/>
              <a:gd name="adj6" fmla="val 15550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/>
            <a:r>
              <a:rPr lang="zh-CN" altLang="en-US" sz="2400" b="1" dirty="0">
                <a:latin typeface="Times New Roman" pitchFamily="18" charset="0"/>
              </a:rPr>
              <a:t>动态信号驮载在静态之上</a:t>
            </a:r>
          </a:p>
        </p:txBody>
      </p:sp>
      <p:sp>
        <p:nvSpPr>
          <p:cNvPr id="56343" name="AutoShape 23"/>
          <p:cNvSpPr>
            <a:spLocks/>
          </p:cNvSpPr>
          <p:nvPr/>
        </p:nvSpPr>
        <p:spPr bwMode="auto">
          <a:xfrm>
            <a:off x="4211638" y="3046434"/>
            <a:ext cx="1584325" cy="835025"/>
          </a:xfrm>
          <a:prstGeom prst="borderCallout1">
            <a:avLst>
              <a:gd name="adj1" fmla="val 13690"/>
              <a:gd name="adj2" fmla="val 104810"/>
              <a:gd name="adj3" fmla="val 144676"/>
              <a:gd name="adj4" fmla="val 179060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400" b="1"/>
              <a:t>与</a:t>
            </a:r>
            <a:r>
              <a:rPr lang="en-US" altLang="zh-CN" sz="2400" b="1" i="1"/>
              <a:t>i</a:t>
            </a:r>
            <a:r>
              <a:rPr lang="en-US" altLang="zh-CN" sz="2400" b="1" baseline="-25000"/>
              <a:t>C</a:t>
            </a:r>
            <a:r>
              <a:rPr lang="zh-CN" altLang="en-US" sz="2400" b="1"/>
              <a:t>变化方向相反</a:t>
            </a:r>
          </a:p>
        </p:txBody>
      </p:sp>
      <p:sp>
        <p:nvSpPr>
          <p:cNvPr id="56335" name="Text Box 15"/>
          <p:cNvSpPr txBox="1">
            <a:spLocks noChangeArrowheads="1"/>
          </p:cNvSpPr>
          <p:nvPr/>
        </p:nvSpPr>
        <p:spPr bwMode="auto">
          <a:xfrm>
            <a:off x="6357982" y="0"/>
            <a:ext cx="2786050" cy="1562100"/>
          </a:xfrm>
          <a:prstGeom prst="rect">
            <a:avLst/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要</a:t>
            </a:r>
            <a:r>
              <a:rPr lang="zh-CN" altLang="en-US" sz="2400" b="1" dirty="0">
                <a:latin typeface="Times New Roman" pitchFamily="18" charset="0"/>
              </a:rPr>
              <a:t>想不失真，就要在信号的整个周期内保证晶体管始终工作在放大区！</a:t>
            </a:r>
          </a:p>
        </p:txBody>
      </p:sp>
    </p:spTree>
    <p:extLst>
      <p:ext uri="{BB962C8B-B14F-4D97-AF65-F5344CB8AC3E}">
        <p14:creationId xmlns:p14="http://schemas.microsoft.com/office/powerpoint/2010/main" val="51740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4" grpId="0" autoUpdateAnimBg="0"/>
      <p:bldP spid="56333" grpId="0" animBg="1" autoUpdateAnimBg="0"/>
      <p:bldP spid="56343" grpId="0" animBg="1"/>
      <p:bldP spid="5633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7073900" cy="6477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四、放大电路的组成原则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84313"/>
            <a:ext cx="7785100" cy="2895600"/>
          </a:xfrm>
          <a:noFill/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sz="2800" b="1" dirty="0"/>
              <a:t>静态工作点合适：合适的直流电源、合适的电路参数。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sz="2800" b="1" dirty="0"/>
              <a:t>动态信号能够作用于晶体管的输入回路，在负载上能够获得放大了的动态信号。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sz="2800" b="1" dirty="0"/>
              <a:t>对实用放大电路的要求：</a:t>
            </a:r>
            <a:r>
              <a:rPr lang="zh-CN" altLang="en-US" sz="2800" b="1" dirty="0"/>
              <a:t>共地、直流电源种类尽可能少、负载上无直流分量。</a:t>
            </a:r>
            <a:endParaRPr lang="zh-CN" altLang="zh-CN" sz="2800" b="1" dirty="0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627313" y="4437063"/>
          <a:ext cx="3200400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9" name="Photo Editor 照片" r:id="rId3" imgW="12069860" imgH="8257143" progId="MSPhotoEd.3">
                  <p:embed/>
                </p:oleObj>
              </mc:Choice>
              <mc:Fallback>
                <p:oleObj name="Photo Editor 照片" r:id="rId3" imgW="12069860" imgH="825714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437063"/>
                        <a:ext cx="3200400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772400" cy="782638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zh-CN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两种实用放大电路：</a:t>
            </a:r>
            <a:r>
              <a:rPr lang="zh-CN" altLang="zh-CN" sz="2800" b="1">
                <a:solidFill>
                  <a:schemeClr val="tx1"/>
                </a:solidFill>
                <a:latin typeface="宋体" charset="-122"/>
              </a:rPr>
              <a:t>（1）</a:t>
            </a:r>
            <a:r>
              <a:rPr lang="zh-CN" altLang="zh-CN" sz="2800" b="1">
                <a:solidFill>
                  <a:schemeClr val="tx1"/>
                </a:solidFill>
                <a:latin typeface="新宋体" pitchFamily="49" charset="-122"/>
                <a:ea typeface="新宋体" pitchFamily="49" charset="-122"/>
              </a:rPr>
              <a:t>直接耦合放大电路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685800" y="4110038"/>
            <a:ext cx="46482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问题：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1. </a:t>
            </a:r>
            <a:r>
              <a:rPr kumimoji="1" lang="zh-CN" altLang="en-US" sz="2400" b="1" dirty="0">
                <a:latin typeface="Times New Roman" pitchFamily="18" charset="0"/>
              </a:rPr>
              <a:t>两种电源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2. </a:t>
            </a:r>
            <a:r>
              <a:rPr kumimoji="1" lang="zh-CN" altLang="en-US" sz="2400" b="1" dirty="0">
                <a:latin typeface="Times New Roman" pitchFamily="18" charset="0"/>
              </a:rPr>
              <a:t>信号源与放大电路不“共地”</a:t>
            </a:r>
          </a:p>
        </p:txBody>
      </p:sp>
      <p:sp>
        <p:nvSpPr>
          <p:cNvPr id="58372" name="AutoShape 4"/>
          <p:cNvSpPr>
            <a:spLocks/>
          </p:cNvSpPr>
          <p:nvPr/>
        </p:nvSpPr>
        <p:spPr bwMode="auto">
          <a:xfrm>
            <a:off x="1371600" y="5405438"/>
            <a:ext cx="2395538" cy="762000"/>
          </a:xfrm>
          <a:prstGeom prst="borderCallout1">
            <a:avLst>
              <a:gd name="adj1" fmla="val 15000"/>
              <a:gd name="adj2" fmla="val 103181"/>
              <a:gd name="adj3" fmla="val -8542"/>
              <a:gd name="adj4" fmla="val 119019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 dirty="0">
                <a:latin typeface="Times New Roman" pitchFamily="18" charset="0"/>
              </a:rPr>
              <a:t>共地，且要使信号驮载在静态之上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19700" y="4508500"/>
            <a:ext cx="2895600" cy="523875"/>
            <a:chOff x="3312" y="2448"/>
            <a:chExt cx="1824" cy="330"/>
          </a:xfrm>
        </p:grpSpPr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3312" y="2448"/>
              <a:ext cx="17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静态时，</a:t>
              </a:r>
            </a:p>
          </p:txBody>
        </p:sp>
        <p:graphicFrame>
          <p:nvGraphicFramePr>
            <p:cNvPr id="58375" name="Object 7"/>
            <p:cNvGraphicFramePr>
              <a:graphicFrameLocks noChangeAspect="1"/>
            </p:cNvGraphicFramePr>
            <p:nvPr/>
          </p:nvGraphicFramePr>
          <p:xfrm>
            <a:off x="4128" y="2448"/>
            <a:ext cx="1008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78" name="公式" r:id="rId3" imgW="736560" imgH="241200" progId="Equation.3">
                    <p:embed/>
                  </p:oleObj>
                </mc:Choice>
                <mc:Fallback>
                  <p:oleObj name="公式" r:id="rId3" imgW="73656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448"/>
                          <a:ext cx="1008" cy="3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5219700" y="4941888"/>
            <a:ext cx="37449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动态时，</a:t>
            </a:r>
            <a:r>
              <a:rPr kumimoji="1" lang="en-US" altLang="zh-CN" sz="2400" b="1" i="1" dirty="0">
                <a:latin typeface="Times New Roman" pitchFamily="18" charset="0"/>
              </a:rPr>
              <a:t>V</a:t>
            </a:r>
            <a:r>
              <a:rPr kumimoji="1" lang="en-US" altLang="zh-CN" sz="2400" b="1" baseline="-25000" dirty="0">
                <a:latin typeface="Times New Roman" pitchFamily="18" charset="0"/>
              </a:rPr>
              <a:t>CC</a:t>
            </a:r>
            <a:r>
              <a:rPr kumimoji="1" lang="zh-CN" altLang="en-US" sz="2400" b="1" dirty="0">
                <a:latin typeface="Times New Roman" pitchFamily="18" charset="0"/>
              </a:rPr>
              <a:t>和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I</a:t>
            </a:r>
            <a:r>
              <a:rPr kumimoji="1" lang="zh-CN" altLang="en-US" sz="2400" b="1" dirty="0">
                <a:latin typeface="Times New Roman" pitchFamily="18" charset="0"/>
              </a:rPr>
              <a:t>同时作用于晶体管的输入回路。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76600" y="1700213"/>
            <a:ext cx="2517775" cy="2241550"/>
            <a:chOff x="2064" y="1026"/>
            <a:chExt cx="1586" cy="1412"/>
          </a:xfrm>
        </p:grpSpPr>
        <p:graphicFrame>
          <p:nvGraphicFramePr>
            <p:cNvPr id="58378" name="Object 10"/>
            <p:cNvGraphicFramePr>
              <a:graphicFrameLocks noChangeAspect="1"/>
            </p:cNvGraphicFramePr>
            <p:nvPr/>
          </p:nvGraphicFramePr>
          <p:xfrm>
            <a:off x="2290" y="1026"/>
            <a:ext cx="1360" cy="1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79" name="Photo Editor 照片" r:id="rId5" imgW="14257143" imgH="8392696" progId="MSPhotoEd.3">
                    <p:embed/>
                  </p:oleObj>
                </mc:Choice>
                <mc:Fallback>
                  <p:oleObj name="Photo Editor 照片" r:id="rId5" imgW="14257143" imgH="8392696" progId="MSPhotoEd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000"/>
                        <a:stretch>
                          <a:fillRect/>
                        </a:stretch>
                      </p:blipFill>
                      <p:spPr bwMode="auto">
                        <a:xfrm>
                          <a:off x="2290" y="1026"/>
                          <a:ext cx="1360" cy="1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79" name="AutoShape 11"/>
            <p:cNvSpPr>
              <a:spLocks noChangeArrowheads="1"/>
            </p:cNvSpPr>
            <p:nvPr/>
          </p:nvSpPr>
          <p:spPr bwMode="auto">
            <a:xfrm>
              <a:off x="2064" y="1570"/>
              <a:ext cx="272" cy="136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66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8380" name="Object 12"/>
          <p:cNvGraphicFramePr>
            <a:graphicFrameLocks noChangeAspect="1"/>
          </p:cNvGraphicFramePr>
          <p:nvPr/>
        </p:nvGraphicFramePr>
        <p:xfrm>
          <a:off x="0" y="1771650"/>
          <a:ext cx="32766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80" name="Photo Editor 照片" r:id="rId7" imgW="12069860" imgH="8257143" progId="MSPhotoEd.3">
                  <p:embed/>
                </p:oleObj>
              </mc:Choice>
              <mc:Fallback>
                <p:oleObj name="Photo Editor 照片" r:id="rId7" imgW="12069860" imgH="825714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71650"/>
                        <a:ext cx="3276600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1" name="AutoShape 13"/>
          <p:cNvSpPr>
            <a:spLocks/>
          </p:cNvSpPr>
          <p:nvPr/>
        </p:nvSpPr>
        <p:spPr bwMode="auto">
          <a:xfrm>
            <a:off x="2571736" y="3857628"/>
            <a:ext cx="1676400" cy="685800"/>
          </a:xfrm>
          <a:prstGeom prst="borderCallout1">
            <a:avLst>
              <a:gd name="adj1" fmla="val 16667"/>
              <a:gd name="adj2" fmla="val -4546"/>
              <a:gd name="adj3" fmla="val 97355"/>
              <a:gd name="adj4" fmla="val -52894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 dirty="0">
                <a:latin typeface="Times New Roman" pitchFamily="18" charset="0"/>
              </a:rPr>
              <a:t>将两个电源合二为一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508625" y="1628775"/>
            <a:ext cx="3482975" cy="2362200"/>
            <a:chOff x="3470" y="981"/>
            <a:chExt cx="2194" cy="1488"/>
          </a:xfrm>
        </p:grpSpPr>
        <p:sp>
          <p:nvSpPr>
            <p:cNvPr id="58383" name="AutoShape 15"/>
            <p:cNvSpPr>
              <a:spLocks noChangeArrowheads="1"/>
            </p:cNvSpPr>
            <p:nvPr/>
          </p:nvSpPr>
          <p:spPr bwMode="auto">
            <a:xfrm>
              <a:off x="3470" y="1570"/>
              <a:ext cx="272" cy="136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66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384" name="Object 16"/>
            <p:cNvGraphicFramePr>
              <a:graphicFrameLocks noChangeAspect="1"/>
            </p:cNvGraphicFramePr>
            <p:nvPr/>
          </p:nvGraphicFramePr>
          <p:xfrm>
            <a:off x="3787" y="981"/>
            <a:ext cx="1877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81" name="Photo Editor 照片" r:id="rId9" imgW="10593279" imgH="8400000" progId="MSPhotoEd.3">
                    <p:embed/>
                  </p:oleObj>
                </mc:Choice>
                <mc:Fallback>
                  <p:oleObj name="Photo Editor 照片" r:id="rId9" imgW="10593279" imgH="8400000" progId="MSPhotoEd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981"/>
                          <a:ext cx="1877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85" name="AutoShape 17"/>
          <p:cNvSpPr>
            <a:spLocks/>
          </p:cNvSpPr>
          <p:nvPr/>
        </p:nvSpPr>
        <p:spPr bwMode="auto">
          <a:xfrm>
            <a:off x="6372225" y="4076700"/>
            <a:ext cx="1508125" cy="473075"/>
          </a:xfrm>
          <a:prstGeom prst="borderCallout1">
            <a:avLst>
              <a:gd name="adj1" fmla="val 24162"/>
              <a:gd name="adj2" fmla="val 105051"/>
              <a:gd name="adj3" fmla="val -213421"/>
              <a:gd name="adj4" fmla="val 150949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 dirty="0">
                <a:latin typeface="Times New Roman" pitchFamily="18" charset="0"/>
              </a:rPr>
              <a:t>有直流分量</a:t>
            </a:r>
          </a:p>
        </p:txBody>
      </p:sp>
      <p:sp>
        <p:nvSpPr>
          <p:cNvPr id="58386" name="AutoShape 18"/>
          <p:cNvSpPr>
            <a:spLocks/>
          </p:cNvSpPr>
          <p:nvPr/>
        </p:nvSpPr>
        <p:spPr bwMode="auto">
          <a:xfrm>
            <a:off x="4643438" y="4076700"/>
            <a:ext cx="1579562" cy="431800"/>
          </a:xfrm>
          <a:prstGeom prst="borderCallout1">
            <a:avLst>
              <a:gd name="adj1" fmla="val 26472"/>
              <a:gd name="adj2" fmla="val 104824"/>
              <a:gd name="adj3" fmla="val -284190"/>
              <a:gd name="adj4" fmla="val 124120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 dirty="0">
                <a:latin typeface="Times New Roman" pitchFamily="18" charset="0"/>
              </a:rPr>
              <a:t>有交流损失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6300788" y="2276475"/>
            <a:ext cx="1871662" cy="431800"/>
            <a:chOff x="3969" y="1389"/>
            <a:chExt cx="1179" cy="272"/>
          </a:xfrm>
        </p:grpSpPr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3969" y="1389"/>
              <a:ext cx="317" cy="272"/>
              <a:chOff x="3243" y="300"/>
              <a:chExt cx="317" cy="272"/>
            </a:xfrm>
          </p:grpSpPr>
          <p:grpSp>
            <p:nvGrpSpPr>
              <p:cNvPr id="7" name="Group 21"/>
              <p:cNvGrpSpPr>
                <a:grpSpLocks/>
              </p:cNvGrpSpPr>
              <p:nvPr/>
            </p:nvGrpSpPr>
            <p:grpSpPr bwMode="auto">
              <a:xfrm>
                <a:off x="3379" y="300"/>
                <a:ext cx="45" cy="182"/>
                <a:chOff x="3379" y="300"/>
                <a:chExt cx="45" cy="182"/>
              </a:xfrm>
            </p:grpSpPr>
            <p:sp>
              <p:nvSpPr>
                <p:cNvPr id="58390" name="Line 22"/>
                <p:cNvSpPr>
                  <a:spLocks noChangeShapeType="1"/>
                </p:cNvSpPr>
                <p:nvPr/>
              </p:nvSpPr>
              <p:spPr bwMode="auto">
                <a:xfrm>
                  <a:off x="3379" y="300"/>
                  <a:ext cx="0" cy="182"/>
                </a:xfrm>
                <a:prstGeom prst="line">
                  <a:avLst/>
                </a:prstGeom>
                <a:noFill/>
                <a:ln w="28575">
                  <a:solidFill>
                    <a:srgbClr val="A5002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391" name="Line 23"/>
                <p:cNvSpPr>
                  <a:spLocks noChangeShapeType="1"/>
                </p:cNvSpPr>
                <p:nvPr/>
              </p:nvSpPr>
              <p:spPr bwMode="auto">
                <a:xfrm>
                  <a:off x="3424" y="300"/>
                  <a:ext cx="0" cy="182"/>
                </a:xfrm>
                <a:prstGeom prst="line">
                  <a:avLst/>
                </a:prstGeom>
                <a:noFill/>
                <a:ln w="28575">
                  <a:solidFill>
                    <a:srgbClr val="A5002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8392" name="Line 24"/>
              <p:cNvSpPr>
                <a:spLocks noChangeShapeType="1"/>
              </p:cNvSpPr>
              <p:nvPr/>
            </p:nvSpPr>
            <p:spPr bwMode="auto">
              <a:xfrm flipH="1">
                <a:off x="3243" y="39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93" name="Line 25"/>
              <p:cNvSpPr>
                <a:spLocks noChangeShapeType="1"/>
              </p:cNvSpPr>
              <p:nvPr/>
            </p:nvSpPr>
            <p:spPr bwMode="auto">
              <a:xfrm>
                <a:off x="3243" y="391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94" name="Line 26"/>
              <p:cNvSpPr>
                <a:spLocks noChangeShapeType="1"/>
              </p:cNvSpPr>
              <p:nvPr/>
            </p:nvSpPr>
            <p:spPr bwMode="auto">
              <a:xfrm flipH="1">
                <a:off x="3424" y="39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95" name="Line 27"/>
              <p:cNvSpPr>
                <a:spLocks noChangeShapeType="1"/>
              </p:cNvSpPr>
              <p:nvPr/>
            </p:nvSpPr>
            <p:spPr bwMode="auto">
              <a:xfrm>
                <a:off x="3560" y="391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5103" y="1389"/>
              <a:ext cx="45" cy="182"/>
              <a:chOff x="3379" y="300"/>
              <a:chExt cx="45" cy="182"/>
            </a:xfrm>
          </p:grpSpPr>
          <p:sp>
            <p:nvSpPr>
              <p:cNvPr id="58397" name="Line 29"/>
              <p:cNvSpPr>
                <a:spLocks noChangeShapeType="1"/>
              </p:cNvSpPr>
              <p:nvPr/>
            </p:nvSpPr>
            <p:spPr bwMode="auto">
              <a:xfrm>
                <a:off x="3379" y="300"/>
                <a:ext cx="0" cy="182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98" name="Line 30"/>
              <p:cNvSpPr>
                <a:spLocks noChangeShapeType="1"/>
              </p:cNvSpPr>
              <p:nvPr/>
            </p:nvSpPr>
            <p:spPr bwMode="auto">
              <a:xfrm>
                <a:off x="3424" y="300"/>
                <a:ext cx="0" cy="182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8399" name="Text Box 31"/>
          <p:cNvSpPr txBox="1">
            <a:spLocks noChangeArrowheads="1"/>
          </p:cNvSpPr>
          <p:nvPr/>
        </p:nvSpPr>
        <p:spPr bwMode="auto">
          <a:xfrm>
            <a:off x="6011863" y="2708275"/>
            <a:ext cx="1223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rgbClr val="A50021"/>
                </a:solidFill>
              </a:rPr>
              <a:t>－      ＋</a:t>
            </a:r>
          </a:p>
        </p:txBody>
      </p:sp>
      <p:sp>
        <p:nvSpPr>
          <p:cNvPr id="58400" name="Text Box 32"/>
          <p:cNvSpPr txBox="1">
            <a:spLocks noChangeArrowheads="1"/>
          </p:cNvSpPr>
          <p:nvPr/>
        </p:nvSpPr>
        <p:spPr bwMode="auto">
          <a:xfrm>
            <a:off x="6300788" y="2852738"/>
            <a:ext cx="86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>
                <a:solidFill>
                  <a:srgbClr val="A50021"/>
                </a:solidFill>
              </a:rPr>
              <a:t>U</a:t>
            </a:r>
            <a:r>
              <a:rPr lang="en-US" altLang="zh-CN" sz="1800" baseline="-25000">
                <a:solidFill>
                  <a:srgbClr val="A50021"/>
                </a:solidFill>
              </a:rPr>
              <a:t>BEQ</a:t>
            </a:r>
            <a:endParaRPr lang="en-US" altLang="zh-CN" sz="180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autoUpdateAnimBg="0"/>
      <p:bldP spid="58372" grpId="0" animBg="1" autoUpdateAnimBg="0"/>
      <p:bldP spid="58376" grpId="0" build="p" autoUpdateAnimBg="0"/>
      <p:bldP spid="58381" grpId="0" animBg="1" autoUpdateAnimBg="0"/>
      <p:bldP spid="58385" grpId="0" animBg="1"/>
      <p:bldP spid="58386" grpId="0" animBg="1"/>
      <p:bldP spid="58399" grpId="0"/>
      <p:bldP spid="584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8637588" cy="701675"/>
          </a:xfrm>
        </p:spPr>
        <p:txBody>
          <a:bodyPr/>
          <a:lstStyle/>
          <a:p>
            <a:pPr algn="l"/>
            <a:r>
              <a:rPr lang="zh-CN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两种实用放大电路：</a:t>
            </a:r>
            <a:r>
              <a:rPr lang="zh-CN" altLang="zh-CN" sz="2800" b="1">
                <a:solidFill>
                  <a:schemeClr val="tx1"/>
                </a:solidFill>
                <a:latin typeface="宋体" charset="-122"/>
              </a:rPr>
              <a:t>（2）</a:t>
            </a:r>
            <a:r>
              <a:rPr lang="zh-CN" altLang="zh-CN" sz="2800" b="1">
                <a:solidFill>
                  <a:schemeClr val="tx1"/>
                </a:solidFill>
                <a:latin typeface="新宋体" pitchFamily="49" charset="-122"/>
                <a:ea typeface="新宋体" pitchFamily="49" charset="-122"/>
              </a:rPr>
              <a:t>阻容耦合放大电路</a:t>
            </a:r>
            <a:endParaRPr lang="zh-CN" altLang="en-US" sz="2800" b="1">
              <a:solidFill>
                <a:schemeClr val="tx1"/>
              </a:solidFill>
              <a:latin typeface="新宋体" pitchFamily="49" charset="-122"/>
              <a:ea typeface="新宋体" pitchFamily="49" charset="-122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495800" y="2509838"/>
            <a:ext cx="3657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</a:t>
            </a:r>
            <a:r>
              <a:rPr kumimoji="1" lang="zh-CN" altLang="en-US" sz="2400">
                <a:latin typeface="Times New Roman" pitchFamily="18" charset="0"/>
              </a:rPr>
              <a:t>耦合电容的容量应足够大，即对于交流信号近似为短路。其作用是“隔离直流、通过交流”。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838200" y="4567238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静态时，</a:t>
            </a:r>
            <a:r>
              <a:rPr kumimoji="1" lang="en-US" altLang="zh-CN" sz="2400" i="1">
                <a:latin typeface="Times New Roman" pitchFamily="18" charset="0"/>
              </a:rPr>
              <a:t>C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 i="1">
                <a:latin typeface="Times New Roman" pitchFamily="18" charset="0"/>
              </a:rPr>
              <a:t>C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上电压？</a:t>
            </a:r>
          </a:p>
        </p:txBody>
      </p:sp>
      <p:graphicFrame>
        <p:nvGraphicFramePr>
          <p:cNvPr id="59397" name="Object 5"/>
          <p:cNvGraphicFramePr>
            <a:graphicFrameLocks noChangeAspect="1"/>
          </p:cNvGraphicFramePr>
          <p:nvPr/>
        </p:nvGraphicFramePr>
        <p:xfrm>
          <a:off x="4572000" y="4491038"/>
          <a:ext cx="340201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7" name="Equation" r:id="rId3" imgW="1536480" imgH="241200" progId="Equation.3">
                  <p:embed/>
                </p:oleObj>
              </mc:Choice>
              <mc:Fallback>
                <p:oleObj name="Equation" r:id="rId3" imgW="15364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91038"/>
                        <a:ext cx="3402013" cy="5349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838200" y="517683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动态时，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648200" y="1824038"/>
            <a:ext cx="2971800" cy="476250"/>
          </a:xfrm>
          <a:prstGeom prst="rect">
            <a:avLst/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i="1">
                <a:latin typeface="Times New Roman" pitchFamily="18" charset="0"/>
              </a:rPr>
              <a:t>C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 i="1">
                <a:latin typeface="Times New Roman" pitchFamily="18" charset="0"/>
              </a:rPr>
              <a:t>C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为耦合电容！</a:t>
            </a:r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914400" y="1671638"/>
          <a:ext cx="35052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8" name="Photo Editor 照片" r:id="rId5" imgW="11114286" imgH="8659434" progId="MSPhotoEd.3">
                  <p:embed/>
                </p:oleObj>
              </mc:Choice>
              <mc:Fallback>
                <p:oleObj name="Photo Editor 照片" r:id="rId5" imgW="11114286" imgH="865943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1638"/>
                        <a:ext cx="350520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5800" y="2967038"/>
            <a:ext cx="304800" cy="1143000"/>
            <a:chOff x="432" y="1728"/>
            <a:chExt cx="192" cy="720"/>
          </a:xfrm>
        </p:grpSpPr>
        <p:sp>
          <p:nvSpPr>
            <p:cNvPr id="59402" name="Line 10"/>
            <p:cNvSpPr>
              <a:spLocks noChangeShapeType="1"/>
            </p:cNvSpPr>
            <p:nvPr/>
          </p:nvSpPr>
          <p:spPr bwMode="auto">
            <a:xfrm flipH="1">
              <a:off x="432" y="172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3" name="Line 11"/>
            <p:cNvSpPr>
              <a:spLocks noChangeShapeType="1"/>
            </p:cNvSpPr>
            <p:nvPr/>
          </p:nvSpPr>
          <p:spPr bwMode="auto">
            <a:xfrm>
              <a:off x="432" y="1728"/>
              <a:ext cx="0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4" name="Line 12"/>
            <p:cNvSpPr>
              <a:spLocks noChangeShapeType="1"/>
            </p:cNvSpPr>
            <p:nvPr/>
          </p:nvSpPr>
          <p:spPr bwMode="auto">
            <a:xfrm>
              <a:off x="432" y="244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143000" y="2967038"/>
            <a:ext cx="914400" cy="595312"/>
            <a:chOff x="768" y="1584"/>
            <a:chExt cx="576" cy="375"/>
          </a:xfrm>
        </p:grpSpPr>
        <p:sp>
          <p:nvSpPr>
            <p:cNvPr id="59406" name="Text Box 14"/>
            <p:cNvSpPr txBox="1">
              <a:spLocks noChangeArrowheads="1"/>
            </p:cNvSpPr>
            <p:nvPr/>
          </p:nvSpPr>
          <p:spPr bwMode="auto">
            <a:xfrm>
              <a:off x="1104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1600">
                  <a:solidFill>
                    <a:srgbClr val="CC0066"/>
                  </a:solidFill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59407" name="Text Box 15"/>
            <p:cNvSpPr txBox="1">
              <a:spLocks noChangeArrowheads="1"/>
            </p:cNvSpPr>
            <p:nvPr/>
          </p:nvSpPr>
          <p:spPr bwMode="auto">
            <a:xfrm>
              <a:off x="768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1600">
                  <a:solidFill>
                    <a:srgbClr val="CC0066"/>
                  </a:solidFill>
                  <a:latin typeface="Times New Roman" pitchFamily="18" charset="0"/>
                </a:rPr>
                <a:t>－</a:t>
              </a:r>
            </a:p>
          </p:txBody>
        </p:sp>
        <p:sp>
          <p:nvSpPr>
            <p:cNvPr id="59408" name="Text Box 16"/>
            <p:cNvSpPr txBox="1">
              <a:spLocks noChangeArrowheads="1"/>
            </p:cNvSpPr>
            <p:nvPr/>
          </p:nvSpPr>
          <p:spPr bwMode="auto">
            <a:xfrm>
              <a:off x="912" y="1728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sz="1800" i="1">
                  <a:solidFill>
                    <a:srgbClr val="CC0066"/>
                  </a:solidFill>
                  <a:latin typeface="Times New Roman" pitchFamily="18" charset="0"/>
                </a:rPr>
                <a:t>U</a:t>
              </a:r>
              <a:r>
                <a:rPr kumimoji="1" lang="en-US" altLang="zh-CN" sz="1800" baseline="-25000">
                  <a:solidFill>
                    <a:srgbClr val="CC0066"/>
                  </a:solidFill>
                  <a:latin typeface="Times New Roman" pitchFamily="18" charset="0"/>
                </a:rPr>
                <a:t>BEQ</a:t>
              </a:r>
              <a:endParaRPr kumimoji="1" lang="en-US" altLang="zh-CN" sz="1800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895600" y="2586038"/>
            <a:ext cx="838200" cy="595312"/>
            <a:chOff x="1824" y="1584"/>
            <a:chExt cx="528" cy="375"/>
          </a:xfrm>
        </p:grpSpPr>
        <p:sp>
          <p:nvSpPr>
            <p:cNvPr id="59410" name="Text Box 18"/>
            <p:cNvSpPr txBox="1">
              <a:spLocks noChangeArrowheads="1"/>
            </p:cNvSpPr>
            <p:nvPr/>
          </p:nvSpPr>
          <p:spPr bwMode="auto">
            <a:xfrm>
              <a:off x="2112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1600">
                  <a:solidFill>
                    <a:srgbClr val="CC0066"/>
                  </a:solidFill>
                  <a:latin typeface="Times New Roman" pitchFamily="18" charset="0"/>
                </a:rPr>
                <a:t>－</a:t>
              </a:r>
            </a:p>
          </p:txBody>
        </p:sp>
        <p:sp>
          <p:nvSpPr>
            <p:cNvPr id="59411" name="Text Box 19"/>
            <p:cNvSpPr txBox="1">
              <a:spLocks noChangeArrowheads="1"/>
            </p:cNvSpPr>
            <p:nvPr/>
          </p:nvSpPr>
          <p:spPr bwMode="auto">
            <a:xfrm>
              <a:off x="1824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1600">
                  <a:solidFill>
                    <a:srgbClr val="CC0066"/>
                  </a:solidFill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59412" name="Text Box 20"/>
            <p:cNvSpPr txBox="1">
              <a:spLocks noChangeArrowheads="1"/>
            </p:cNvSpPr>
            <p:nvPr/>
          </p:nvSpPr>
          <p:spPr bwMode="auto">
            <a:xfrm>
              <a:off x="1920" y="1728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sz="1800" i="1">
                  <a:solidFill>
                    <a:srgbClr val="CC0066"/>
                  </a:solidFill>
                  <a:latin typeface="Times New Roman" pitchFamily="18" charset="0"/>
                </a:rPr>
                <a:t>U</a:t>
              </a:r>
              <a:r>
                <a:rPr kumimoji="1" lang="en-US" altLang="zh-CN" sz="1800" baseline="-25000">
                  <a:solidFill>
                    <a:srgbClr val="CC0066"/>
                  </a:solidFill>
                  <a:latin typeface="Times New Roman" pitchFamily="18" charset="0"/>
                </a:rPr>
                <a:t>CEQ</a:t>
              </a:r>
              <a:endParaRPr kumimoji="1" lang="en-US" altLang="zh-CN" sz="1800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</p:grpSp>
      <p:graphicFrame>
        <p:nvGraphicFramePr>
          <p:cNvPr id="59413" name="Object 21"/>
          <p:cNvGraphicFramePr>
            <a:graphicFrameLocks noChangeAspect="1"/>
          </p:cNvGraphicFramePr>
          <p:nvPr/>
        </p:nvGraphicFramePr>
        <p:xfrm>
          <a:off x="468313" y="1628775"/>
          <a:ext cx="3959225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9" name="Photo Editor 照片" r:id="rId7" imgW="11361905" imgH="8542857" progId="MSPhotoEd.3">
                  <p:embed/>
                </p:oleObj>
              </mc:Choice>
              <mc:Fallback>
                <p:oleObj name="Photo Editor 照片" r:id="rId7" imgW="11361905" imgH="8542857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628775"/>
                        <a:ext cx="3959225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4" name="AutoShape 22"/>
          <p:cNvSpPr>
            <a:spLocks noChangeArrowheads="1"/>
          </p:cNvSpPr>
          <p:nvPr/>
        </p:nvSpPr>
        <p:spPr bwMode="auto">
          <a:xfrm>
            <a:off x="1600200" y="3424238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6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1" lang="zh-CN" altLang="zh-CN" sz="2400" b="0">
              <a:latin typeface="Times New Roman" pitchFamily="18" charset="0"/>
            </a:endParaRPr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2209800" y="5100638"/>
            <a:ext cx="5943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BE</a:t>
            </a:r>
            <a:r>
              <a:rPr kumimoji="1" lang="zh-CN" altLang="en-US" sz="2400">
                <a:latin typeface="Times New Roman" pitchFamily="18" charset="0"/>
              </a:rPr>
              <a:t>＝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＋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BEQ</a:t>
            </a:r>
            <a:r>
              <a:rPr kumimoji="1" lang="zh-CN" altLang="en-US" sz="2400">
                <a:latin typeface="Times New Roman" pitchFamily="18" charset="0"/>
              </a:rPr>
              <a:t>，信号驮载在静态之上。</a:t>
            </a:r>
          </a:p>
          <a:p>
            <a:pPr algn="l">
              <a:lnSpc>
                <a:spcPct val="125000"/>
              </a:lnSpc>
            </a:pPr>
            <a:r>
              <a:rPr kumimoji="1" lang="zh-CN" altLang="en-US" sz="2400">
                <a:latin typeface="Times New Roman" pitchFamily="18" charset="0"/>
              </a:rPr>
              <a:t>负载上只有交流信号。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9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  <p:bldP spid="59396" grpId="0" autoUpdateAnimBg="0"/>
      <p:bldP spid="59398" grpId="0" build="p" autoUpdateAnimBg="0"/>
      <p:bldP spid="59399" grpId="0" animBg="1" autoUpdateAnimBg="0"/>
      <p:bldP spid="59414" grpId="0" animBg="1" autoUpdateAnimBg="0"/>
      <p:bldP spid="5941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3600"/>
            <a:ext cx="8077200" cy="838200"/>
          </a:xfrm>
        </p:spPr>
        <p:txBody>
          <a:bodyPr/>
          <a:lstStyle/>
          <a:p>
            <a:r>
              <a:rPr lang="en-US" altLang="zh-CN" sz="4000" b="1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§2.3   </a:t>
            </a:r>
            <a:r>
              <a:rPr lang="zh-CN" altLang="en-US" sz="400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放大电路的分析方法</a:t>
            </a:r>
          </a:p>
        </p:txBody>
      </p:sp>
      <p:sp>
        <p:nvSpPr>
          <p:cNvPr id="60425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835150" y="3213100"/>
            <a:ext cx="6121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一、放大电路的直流通路和交流通路</a:t>
            </a:r>
          </a:p>
        </p:txBody>
      </p:sp>
      <p:sp>
        <p:nvSpPr>
          <p:cNvPr id="60426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808163" y="38735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华文楷体" pitchFamily="2" charset="-122"/>
              </a:rPr>
              <a:t>二、图解法</a:t>
            </a:r>
          </a:p>
        </p:txBody>
      </p:sp>
      <p:sp>
        <p:nvSpPr>
          <p:cNvPr id="60427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808163" y="4521200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三、等效电路法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928670"/>
            <a:ext cx="7634287" cy="649287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rgbClr val="010000"/>
                </a:solidFill>
                <a:ea typeface="华文行楷" pitchFamily="2" charset="-122"/>
              </a:rPr>
              <a:t>一、放大电路的直流通路和交流通路</a:t>
            </a:r>
            <a:endParaRPr lang="zh-CN" altLang="zh-CN" sz="3600" dirty="0">
              <a:solidFill>
                <a:srgbClr val="010000"/>
              </a:solidFill>
              <a:ea typeface="华文行楷" pitchFamily="2" charset="-122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3860800"/>
            <a:ext cx="7986712" cy="1866900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1. </a:t>
            </a:r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直流通路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zh-CN" altLang="en-US" sz="2800" b="1" i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i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800" b="1" baseline="-25000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，保留</a:t>
            </a:r>
            <a:r>
              <a:rPr lang="en-US" altLang="zh-CN" sz="2800" b="1" i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baseline="-25000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；②</a:t>
            </a:r>
            <a:r>
              <a:rPr lang="zh-CN" altLang="zh-CN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电容开路；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   ③电感相当于短路（线圈电阻近似为</a:t>
            </a:r>
            <a:r>
              <a:rPr lang="en-US" altLang="zh-CN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）。</a:t>
            </a:r>
          </a:p>
          <a:p>
            <a:pPr marL="609600" indent="-609600">
              <a:spcBef>
                <a:spcPct val="40000"/>
              </a:spcBef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2. </a:t>
            </a:r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交流通路</a:t>
            </a:r>
            <a:r>
              <a:rPr lang="zh-CN" alt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①大容量电容相当于短路；②</a:t>
            </a:r>
            <a:r>
              <a:rPr lang="zh-CN" altLang="zh-CN" sz="2800" b="1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直流电源相当于短路（内阻为0）。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84213" y="1571612"/>
            <a:ext cx="7920037" cy="19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 dirty="0">
                <a:solidFill>
                  <a:srgbClr val="010000"/>
                </a:solidFill>
                <a:latin typeface="Times New Roman" pitchFamily="18" charset="0"/>
              </a:rPr>
              <a:t>    </a:t>
            </a:r>
            <a:r>
              <a:rPr kumimoji="1" lang="en-US" altLang="zh-CN" sz="2800" dirty="0" smtClean="0">
                <a:solidFill>
                  <a:srgbClr val="010000"/>
                </a:solidFill>
                <a:latin typeface="Times New Roman" pitchFamily="18" charset="0"/>
              </a:rPr>
              <a:t>    </a:t>
            </a:r>
            <a:r>
              <a:rPr kumimoji="1" lang="zh-CN" altLang="en-US" sz="2800" b="1" dirty="0" smtClean="0">
                <a:solidFill>
                  <a:srgbClr val="010000"/>
                </a:solidFill>
                <a:latin typeface="Times New Roman" pitchFamily="18" charset="0"/>
              </a:rPr>
              <a:t>通常</a:t>
            </a:r>
            <a:r>
              <a:rPr kumimoji="1" lang="zh-CN" altLang="en-US" sz="2800" b="1" dirty="0">
                <a:solidFill>
                  <a:srgbClr val="010000"/>
                </a:solidFill>
                <a:latin typeface="Times New Roman" pitchFamily="18" charset="0"/>
              </a:rPr>
              <a:t>，放大电路中直流电源的作用和交流信号的作用共存，这使得电路的分析复杂化。为简化分析，将它们分开作用，引入直流通路和交流通路的概念。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z020301"/>
          <p:cNvPicPr>
            <a:picLocks noChangeAspect="1" noChangeArrowheads="1"/>
          </p:cNvPicPr>
          <p:nvPr/>
        </p:nvPicPr>
        <p:blipFill>
          <a:blip r:embed="rId4" cstate="print"/>
          <a:srcRect r="73077" b="8035"/>
          <a:stretch>
            <a:fillRect/>
          </a:stretch>
        </p:blipFill>
        <p:spPr bwMode="auto">
          <a:xfrm>
            <a:off x="5214942" y="1285860"/>
            <a:ext cx="2021333" cy="2357454"/>
          </a:xfrm>
          <a:prstGeom prst="rect">
            <a:avLst/>
          </a:prstGeom>
          <a:noFill/>
        </p:spPr>
      </p:pic>
      <p:pic>
        <p:nvPicPr>
          <p:cNvPr id="63491" name="Picture 3" descr="Dz0202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 contrast="78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642910" y="857232"/>
            <a:ext cx="3581400" cy="2401888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428750" y="2714631"/>
            <a:ext cx="3714751" cy="2560641"/>
            <a:chOff x="900" y="1710"/>
            <a:chExt cx="2340" cy="1613"/>
          </a:xfrm>
        </p:grpSpPr>
        <p:graphicFrame>
          <p:nvGraphicFramePr>
            <p:cNvPr id="63494" name="Object 6"/>
            <p:cNvGraphicFramePr>
              <a:graphicFrameLocks noChangeAspect="1"/>
            </p:cNvGraphicFramePr>
            <p:nvPr/>
          </p:nvGraphicFramePr>
          <p:xfrm>
            <a:off x="900" y="2115"/>
            <a:ext cx="1530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53" name="公式" r:id="rId6" imgW="1206360" imgH="952200" progId="Equation.3">
                    <p:embed/>
                  </p:oleObj>
                </mc:Choice>
                <mc:Fallback>
                  <p:oleObj name="公式" r:id="rId6" imgW="1206360" imgH="9522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" y="2115"/>
                          <a:ext cx="1530" cy="120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1905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2475" y="1710"/>
              <a:ext cx="765" cy="45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827088" y="5373688"/>
            <a:ext cx="7848600" cy="936347"/>
          </a:xfrm>
          <a:prstGeom prst="rect">
            <a:avLst/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 </a:t>
            </a:r>
            <a:r>
              <a:rPr kumimoji="1" lang="en-US" altLang="zh-CN" sz="2400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列</a:t>
            </a:r>
            <a:r>
              <a:rPr kumimoji="1" lang="zh-CN" altLang="en-US" sz="2400" b="1" dirty="0">
                <a:latin typeface="Times New Roman" pitchFamily="18" charset="0"/>
              </a:rPr>
              <a:t>晶体管输入、输出回路方程，将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BEQ</a:t>
            </a:r>
            <a:r>
              <a:rPr kumimoji="1" lang="zh-CN" altLang="en-US" sz="2400" b="1" dirty="0">
                <a:latin typeface="Times New Roman" pitchFamily="18" charset="0"/>
              </a:rPr>
              <a:t>作为已知条件，令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CQ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i="1" dirty="0" err="1">
                <a:latin typeface="Times New Roman" pitchFamily="18" charset="0"/>
                <a:cs typeface="Times New Roman" pitchFamily="18" charset="0"/>
              </a:rPr>
              <a:t>βI</a:t>
            </a:r>
            <a:r>
              <a:rPr kumimoji="1" lang="en-US" altLang="zh-CN" sz="2400" b="1" baseline="-25000" dirty="0" err="1">
                <a:latin typeface="Times New Roman" pitchFamily="18" charset="0"/>
                <a:cs typeface="Times New Roman" pitchFamily="18" charset="0"/>
              </a:rPr>
              <a:t>BQ</a:t>
            </a:r>
            <a:r>
              <a:rPr kumimoji="1" lang="zh-CN" altLang="en-US" sz="2400" b="1" dirty="0">
                <a:latin typeface="Times New Roman" pitchFamily="18" charset="0"/>
              </a:rPr>
              <a:t>，可估算出静态工作点。</a:t>
            </a:r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643438" y="3714752"/>
            <a:ext cx="2928958" cy="1285884"/>
          </a:xfrm>
          <a:prstGeom prst="borderCallout2">
            <a:avLst>
              <a:gd name="adj1" fmla="val 7894"/>
              <a:gd name="adj2" fmla="val -254"/>
              <a:gd name="adj3" fmla="val 5105"/>
              <a:gd name="adj4" fmla="val 105"/>
              <a:gd name="adj5" fmla="val 26143"/>
              <a:gd name="adj6" fmla="val -186"/>
            </a:avLst>
          </a:prstGeom>
          <a:solidFill>
            <a:srgbClr val="FFFFCC"/>
          </a:solidFill>
          <a:ln w="127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 eaLnBrk="0" hangingPunct="0"/>
            <a:r>
              <a:rPr lang="en-US" altLang="zh-CN" sz="2400" b="1" i="1" dirty="0" smtClean="0">
                <a:latin typeface="Times New Roman" pitchFamily="18" charset="0"/>
              </a:rPr>
              <a:t>V</a:t>
            </a:r>
            <a:r>
              <a:rPr lang="en-US" altLang="zh-CN" sz="2400" b="1" baseline="-25000" dirty="0" smtClean="0">
                <a:latin typeface="Times New Roman" pitchFamily="18" charset="0"/>
              </a:rPr>
              <a:t>BB</a:t>
            </a:r>
            <a:r>
              <a:rPr lang="zh-CN" altLang="en-US" sz="2400" b="1" dirty="0">
                <a:latin typeface="Times New Roman" pitchFamily="18" charset="0"/>
              </a:rPr>
              <a:t>越大，</a:t>
            </a:r>
            <a:r>
              <a:rPr lang="en-US" altLang="zh-CN" sz="2400" b="1" i="1" dirty="0">
                <a:latin typeface="Times New Roman" pitchFamily="18" charset="0"/>
              </a:rPr>
              <a:t>U</a:t>
            </a:r>
            <a:r>
              <a:rPr lang="en-US" altLang="zh-CN" sz="2400" b="1" baseline="-25000" dirty="0">
                <a:latin typeface="Times New Roman" pitchFamily="18" charset="0"/>
              </a:rPr>
              <a:t>BEQ</a:t>
            </a:r>
            <a:r>
              <a:rPr lang="zh-CN" altLang="en-US" sz="2400" b="1" dirty="0">
                <a:latin typeface="Times New Roman" pitchFamily="18" charset="0"/>
              </a:rPr>
              <a:t>取不同的值所引起的</a:t>
            </a:r>
            <a:r>
              <a:rPr lang="en-US" altLang="zh-CN" sz="2400" b="1" i="1" dirty="0">
                <a:latin typeface="Times New Roman" pitchFamily="18" charset="0"/>
              </a:rPr>
              <a:t>I</a:t>
            </a:r>
            <a:r>
              <a:rPr lang="en-US" altLang="zh-CN" sz="2400" b="1" baseline="-25000" dirty="0">
                <a:latin typeface="Times New Roman" pitchFamily="18" charset="0"/>
              </a:rPr>
              <a:t>BQ</a:t>
            </a:r>
            <a:r>
              <a:rPr lang="zh-CN" altLang="en-US" sz="2400" b="1" dirty="0">
                <a:latin typeface="Times New Roman" pitchFamily="18" charset="0"/>
              </a:rPr>
              <a:t>的误差越小。</a:t>
            </a:r>
            <a:endParaRPr lang="zh-CN" altLang="en-US" sz="2400" b="1" baseline="-25000" dirty="0"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4810" y="78579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直流通路：</a:t>
            </a:r>
            <a:endParaRPr lang="zh-CN" altLang="en-US" sz="2400" b="1" dirty="0"/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714356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直接耦合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单管共射放大电路的直流通路和交流通路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7" grpId="0" animBg="1" autoUpdateAnimBg="0"/>
      <p:bldP spid="63498" grpId="0" animBg="1" autoUpdateAnimBg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 descr="Dz0202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 contrast="78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642910" y="1071546"/>
            <a:ext cx="3581400" cy="24018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3492" name="Picture 4" descr="Dz020301"/>
          <p:cNvPicPr>
            <a:picLocks noChangeAspect="1" noChangeArrowheads="1"/>
          </p:cNvPicPr>
          <p:nvPr/>
        </p:nvPicPr>
        <p:blipFill>
          <a:blip r:embed="rId4" cstate="print"/>
          <a:srcRect l="26923" b="8035"/>
          <a:stretch>
            <a:fillRect/>
          </a:stretch>
        </p:blipFill>
        <p:spPr bwMode="auto">
          <a:xfrm>
            <a:off x="642910" y="4071942"/>
            <a:ext cx="5562600" cy="23907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42910" y="3571876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交流通路：</a:t>
            </a:r>
            <a:endParaRPr lang="zh-CN" altLang="en-US" sz="2400" b="1" dirty="0"/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714356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ea typeface="华文行楷" pitchFamily="2" charset="-122"/>
              </a:rPr>
              <a:t>直接耦合</a:t>
            </a:r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单管共射放大电路的直流通路和交流通路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0794" y="4857760"/>
            <a:ext cx="242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+mn-ea"/>
                <a:ea typeface="+mn-ea"/>
              </a:rPr>
              <a:t>直流通路和交流通路有较大区别！</a:t>
            </a:r>
            <a:endParaRPr lang="zh-CN" altLang="en-US" sz="24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Dz020301"/>
          <p:cNvPicPr>
            <a:picLocks noChangeAspect="1" noChangeArrowheads="1"/>
          </p:cNvPicPr>
          <p:nvPr/>
        </p:nvPicPr>
        <p:blipFill>
          <a:blip r:embed="rId5" cstate="print"/>
          <a:srcRect r="73077" b="8035"/>
          <a:stretch>
            <a:fillRect/>
          </a:stretch>
        </p:blipFill>
        <p:spPr bwMode="auto">
          <a:xfrm>
            <a:off x="5786446" y="1285860"/>
            <a:ext cx="2021333" cy="235745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214810" y="1214422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直流通路：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1052513"/>
            <a:ext cx="7772400" cy="792162"/>
          </a:xfrm>
          <a:ln/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第二章  基本放大电路</a:t>
            </a:r>
          </a:p>
        </p:txBody>
      </p:sp>
      <p:sp>
        <p:nvSpPr>
          <p:cNvPr id="46084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619250" y="1916113"/>
            <a:ext cx="691197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§2.1  </a:t>
            </a:r>
            <a:r>
              <a:rPr lang="zh-CN" altLang="en-US" sz="280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放大的概念与放大电路的性能指标</a:t>
            </a:r>
          </a:p>
        </p:txBody>
      </p:sp>
      <p:sp>
        <p:nvSpPr>
          <p:cNvPr id="46085" name="Rectangl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619250" y="2492375"/>
            <a:ext cx="62658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§2.2  </a:t>
            </a:r>
            <a:r>
              <a:rPr lang="zh-CN" altLang="en-US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基本共射放大电路的工作原理</a:t>
            </a:r>
          </a:p>
        </p:txBody>
      </p:sp>
      <p:sp>
        <p:nvSpPr>
          <p:cNvPr id="46086" name="Rectangle 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619250" y="3140075"/>
            <a:ext cx="5759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§2.3  </a:t>
            </a:r>
            <a:r>
              <a:rPr lang="zh-CN" altLang="en-US" sz="2800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放大电路的分析方法</a:t>
            </a:r>
          </a:p>
        </p:txBody>
      </p:sp>
      <p:sp>
        <p:nvSpPr>
          <p:cNvPr id="46087" name="Rectangle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19250" y="3787775"/>
            <a:ext cx="532923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§2.4  </a:t>
            </a:r>
            <a:r>
              <a:rPr lang="zh-CN" altLang="en-US" sz="280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静态工作点的稳定</a:t>
            </a:r>
          </a:p>
        </p:txBody>
      </p:sp>
      <p:sp>
        <p:nvSpPr>
          <p:cNvPr id="46088" name="Rectangle 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619250" y="4364038"/>
            <a:ext cx="67675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§2.5  </a:t>
            </a:r>
            <a:r>
              <a:rPr lang="zh-CN" altLang="en-US" sz="280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晶体管放大电路的三种接法</a:t>
            </a:r>
          </a:p>
        </p:txBody>
      </p:sp>
      <p:sp>
        <p:nvSpPr>
          <p:cNvPr id="46089" name="Rectangle 9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619250" y="4994275"/>
            <a:ext cx="575945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§2.6  </a:t>
            </a:r>
            <a:r>
              <a:rPr lang="zh-CN" altLang="en-US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场效应管及其基本放大电路</a:t>
            </a:r>
          </a:p>
        </p:txBody>
      </p:sp>
      <p:sp>
        <p:nvSpPr>
          <p:cNvPr id="46090" name="Rectangle 10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619250" y="5588000"/>
            <a:ext cx="583247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altLang="zh-CN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§2.7  </a:t>
            </a:r>
            <a:r>
              <a:rPr lang="zh-CN" altLang="en-US" sz="280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基本放大电路的派生电路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5308600" y="1435100"/>
          <a:ext cx="2490788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0" name="公式" r:id="rId4" imgW="1206360" imgH="952200" progId="Equation.3">
                  <p:embed/>
                </p:oleObj>
              </mc:Choice>
              <mc:Fallback>
                <p:oleObj name="公式" r:id="rId4" imgW="1206360" imgH="952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1435100"/>
                        <a:ext cx="2490788" cy="1966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39" name="Picture 3" descr="Dz020303"/>
          <p:cNvPicPr>
            <a:picLocks noChangeAspect="1" noChangeArrowheads="1"/>
          </p:cNvPicPr>
          <p:nvPr/>
        </p:nvPicPr>
        <p:blipFill>
          <a:blip r:embed="rId6" cstate="print"/>
          <a:srcRect l="43399" t="7692" b="24521"/>
          <a:stretch>
            <a:fillRect/>
          </a:stretch>
        </p:blipFill>
        <p:spPr bwMode="auto">
          <a:xfrm>
            <a:off x="1066800" y="4267200"/>
            <a:ext cx="3810000" cy="1865313"/>
          </a:xfrm>
          <a:prstGeom prst="rect">
            <a:avLst/>
          </a:prstGeom>
          <a:noFill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00600" y="3352800"/>
            <a:ext cx="3746500" cy="863600"/>
            <a:chOff x="3024" y="1824"/>
            <a:chExt cx="2360" cy="544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024" y="1920"/>
              <a:ext cx="1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当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itchFamily="18" charset="0"/>
                </a:rPr>
                <a:t>CC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&gt;&gt;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  <a:r>
                <a:rPr lang="en-US" altLang="zh-CN" sz="2400" b="1" baseline="-25000" dirty="0">
                  <a:solidFill>
                    <a:srgbClr val="000000"/>
                  </a:solidFill>
                  <a:latin typeface="Times New Roman" pitchFamily="18" charset="0"/>
                </a:rPr>
                <a:t>BEQ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时，</a:t>
              </a:r>
            </a:p>
          </p:txBody>
        </p:sp>
        <p:graphicFrame>
          <p:nvGraphicFramePr>
            <p:cNvPr id="65542" name="Object 6"/>
            <p:cNvGraphicFramePr>
              <a:graphicFrameLocks noChangeAspect="1"/>
            </p:cNvGraphicFramePr>
            <p:nvPr/>
          </p:nvGraphicFramePr>
          <p:xfrm>
            <a:off x="4552" y="1824"/>
            <a:ext cx="83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21" name="公式" r:id="rId7" imgW="660240" imgH="431640" progId="Equation.3">
                    <p:embed/>
                  </p:oleObj>
                </mc:Choice>
                <mc:Fallback>
                  <p:oleObj name="公式" r:id="rId7" imgW="660240" imgH="431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2" y="1824"/>
                          <a:ext cx="832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5334000" y="4186257"/>
            <a:ext cx="29718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已知：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itchFamily="18" charset="0"/>
              </a:rPr>
              <a:t>CC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12V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，               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600kΩ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，            </a:t>
            </a:r>
            <a:r>
              <a:rPr lang="en-US" altLang="zh-CN" sz="2400" b="1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3kΩ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algn="l" eaLnBrk="0" hangingPunct="0"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</a:rPr>
              <a:t>β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100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。               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？</a:t>
            </a:r>
          </a:p>
        </p:txBody>
      </p:sp>
      <p:pic>
        <p:nvPicPr>
          <p:cNvPr id="65544" name="Picture 8" descr="Dz020205"/>
          <p:cNvPicPr>
            <a:picLocks noChangeAspect="1" noChangeArrowheads="1"/>
          </p:cNvPicPr>
          <p:nvPr/>
        </p:nvPicPr>
        <p:blipFill>
          <a:blip r:embed="rId9" cstate="print"/>
          <a:srcRect r="41696" b="10947"/>
          <a:stretch>
            <a:fillRect/>
          </a:stretch>
        </p:blipFill>
        <p:spPr bwMode="auto">
          <a:xfrm>
            <a:off x="1066800" y="1676400"/>
            <a:ext cx="3352800" cy="2578100"/>
          </a:xfrm>
          <a:prstGeom prst="rect">
            <a:avLst/>
          </a:prstGeom>
          <a:noFill/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57200" y="1524000"/>
            <a:ext cx="2743200" cy="1524000"/>
            <a:chOff x="288" y="960"/>
            <a:chExt cx="1728" cy="96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248" y="1728"/>
              <a:ext cx="96" cy="192"/>
              <a:chOff x="1296" y="1536"/>
              <a:chExt cx="96" cy="192"/>
            </a:xfrm>
          </p:grpSpPr>
          <p:sp>
            <p:nvSpPr>
              <p:cNvPr id="65547" name="Line 11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8" name="Line 12"/>
              <p:cNvSpPr>
                <a:spLocks noChangeShapeType="1"/>
              </p:cNvSpPr>
              <p:nvPr/>
            </p:nvSpPr>
            <p:spPr bwMode="auto">
              <a:xfrm flipH="1">
                <a:off x="1296" y="153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1920" y="1488"/>
              <a:ext cx="96" cy="192"/>
              <a:chOff x="1296" y="1536"/>
              <a:chExt cx="96" cy="192"/>
            </a:xfrm>
          </p:grpSpPr>
          <p:sp>
            <p:nvSpPr>
              <p:cNvPr id="65550" name="Line 14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1" name="Line 15"/>
              <p:cNvSpPr>
                <a:spLocks noChangeShapeType="1"/>
              </p:cNvSpPr>
              <p:nvPr/>
            </p:nvSpPr>
            <p:spPr bwMode="auto">
              <a:xfrm flipH="1">
                <a:off x="1296" y="153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552" name="AutoShape 16"/>
            <p:cNvSpPr>
              <a:spLocks/>
            </p:cNvSpPr>
            <p:nvPr/>
          </p:nvSpPr>
          <p:spPr bwMode="auto">
            <a:xfrm>
              <a:off x="288" y="960"/>
              <a:ext cx="962" cy="291"/>
            </a:xfrm>
            <a:prstGeom prst="borderCallout2">
              <a:avLst>
                <a:gd name="adj1" fmla="val 24741"/>
                <a:gd name="adj2" fmla="val 104991"/>
                <a:gd name="adj3" fmla="val 24741"/>
                <a:gd name="adj4" fmla="val 124116"/>
                <a:gd name="adj5" fmla="val 49829"/>
                <a:gd name="adj6" fmla="val 143972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 dirty="0">
                  <a:latin typeface="Times New Roman" pitchFamily="18" charset="0"/>
                </a:rPr>
                <a:t>直流通路</a:t>
              </a:r>
            </a:p>
          </p:txBody>
        </p:sp>
      </p:grpSp>
      <p:sp>
        <p:nvSpPr>
          <p:cNvPr id="65553" name="Rectangle 17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8077200" cy="60960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阻容耦合单管共射放大电路的直流通路和交流通路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3" name="Rectangle 17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8077200" cy="60960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阻容耦合单管共射放大电路的直流通路和交流通路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981262"/>
              </p:ext>
            </p:extLst>
          </p:nvPr>
        </p:nvGraphicFramePr>
        <p:xfrm>
          <a:off x="1043608" y="1844824"/>
          <a:ext cx="4555746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4" r:id="rId4" imgW="11247619" imgH="8352381" progId="">
                  <p:embed/>
                </p:oleObj>
              </mc:Choice>
              <mc:Fallback>
                <p:oleObj r:id="rId4" imgW="11247619" imgH="835238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844824"/>
                        <a:ext cx="4555746" cy="338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2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3" name="Rectangle 17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8077200" cy="60960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ea typeface="华文行楷" pitchFamily="2" charset="-122"/>
              </a:rPr>
              <a:t>阻容耦合单管共射放大电路的直流通路和交流通路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44824"/>
            <a:ext cx="4608512" cy="387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0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692150"/>
            <a:ext cx="7189788" cy="701675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200" dirty="0">
                <a:solidFill>
                  <a:schemeClr val="tx1"/>
                </a:solidFill>
                <a:ea typeface="华文行楷" pitchFamily="2" charset="-122"/>
              </a:rPr>
              <a:t>二、图解法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28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应实测特性曲线</a:t>
            </a:r>
            <a:r>
              <a:rPr lang="zh-CN" altLang="en-US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新宋体" pitchFamily="49" charset="-122"/>
              <a:ea typeface="新宋体" pitchFamily="49" charset="-122"/>
            </a:endParaRPr>
          </a:p>
        </p:txBody>
      </p:sp>
      <p:pic>
        <p:nvPicPr>
          <p:cNvPr id="67587" name="Picture 3" descr="Dz0203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1773238"/>
            <a:ext cx="4800600" cy="2049462"/>
          </a:xfrm>
          <a:prstGeom prst="rect">
            <a:avLst/>
          </a:prstGeom>
          <a:noFill/>
        </p:spPr>
      </p:pic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512763" y="1925638"/>
          <a:ext cx="192881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4" name="公式" r:id="rId4" imgW="1015920" imgH="228600" progId="Equation.3">
                  <p:embed/>
                </p:oleObj>
              </mc:Choice>
              <mc:Fallback>
                <p:oleObj name="公式" r:id="rId4" imgW="10159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1925638"/>
                        <a:ext cx="1928812" cy="4333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6607175" y="1925638"/>
          <a:ext cx="1906588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5" name="公式" r:id="rId6" imgW="1002960" imgH="228600" progId="Equation.3">
                  <p:embed/>
                </p:oleObj>
              </mc:Choice>
              <mc:Fallback>
                <p:oleObj name="公式" r:id="rId6" imgW="10029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1925638"/>
                        <a:ext cx="1906588" cy="4333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4562475" y="3778250"/>
          <a:ext cx="403860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6" name="Photo Editor 照片" r:id="rId8" imgW="12200000" imgH="8333333" progId="MSPhotoEd.3">
                  <p:embed/>
                </p:oleObj>
              </mc:Choice>
              <mc:Fallback>
                <p:oleObj name="Photo Editor 照片" r:id="rId8" imgW="12200000" imgH="8333333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3778250"/>
                        <a:ext cx="4038600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828675" y="3754438"/>
          <a:ext cx="36576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7" name="Photo Editor 照片" r:id="rId10" imgW="28133333" imgH="10402752" progId="MSPhotoEd.3">
                  <p:embed/>
                </p:oleObj>
              </mc:Choice>
              <mc:Fallback>
                <p:oleObj name="Photo Editor 照片" r:id="rId10" imgW="28133333" imgH="10402752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4" r="54469" b="19144"/>
                      <a:stretch>
                        <a:fillRect/>
                      </a:stretch>
                    </p:blipFill>
                    <p:spPr bwMode="auto">
                      <a:xfrm>
                        <a:off x="828675" y="3754438"/>
                        <a:ext cx="36576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Line 8"/>
          <p:cNvSpPr>
            <a:spLocks noChangeShapeType="1"/>
          </p:cNvSpPr>
          <p:nvPr/>
        </p:nvSpPr>
        <p:spPr bwMode="auto">
          <a:xfrm flipH="1" flipV="1">
            <a:off x="1514475" y="4556125"/>
            <a:ext cx="2057400" cy="1676400"/>
          </a:xfrm>
          <a:prstGeom prst="line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 flipH="1" flipV="1">
            <a:off x="5248275" y="4211638"/>
            <a:ext cx="2743200" cy="2057400"/>
          </a:xfrm>
          <a:prstGeom prst="line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67594" name="AutoShape 10"/>
          <p:cNvSpPr>
            <a:spLocks/>
          </p:cNvSpPr>
          <p:nvPr/>
        </p:nvSpPr>
        <p:spPr bwMode="auto">
          <a:xfrm>
            <a:off x="3190875" y="4287838"/>
            <a:ext cx="1219200" cy="685800"/>
          </a:xfrm>
          <a:prstGeom prst="borderCallout2">
            <a:avLst>
              <a:gd name="adj1" fmla="val 16667"/>
              <a:gd name="adj2" fmla="val -6250"/>
              <a:gd name="adj3" fmla="val 16667"/>
              <a:gd name="adj4" fmla="val -26954"/>
              <a:gd name="adj5" fmla="val 171991"/>
              <a:gd name="adj6" fmla="val -48569"/>
            </a:avLst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 dirty="0"/>
              <a:t>输入回路负载线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981075" y="4821238"/>
            <a:ext cx="1905000" cy="1738312"/>
            <a:chOff x="618" y="2946"/>
            <a:chExt cx="1200" cy="1095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906" y="3244"/>
              <a:ext cx="602" cy="603"/>
              <a:chOff x="960" y="2901"/>
              <a:chExt cx="554" cy="603"/>
            </a:xfrm>
          </p:grpSpPr>
          <p:sp>
            <p:nvSpPr>
              <p:cNvPr id="67597" name="Line 13"/>
              <p:cNvSpPr>
                <a:spLocks noChangeShapeType="1"/>
              </p:cNvSpPr>
              <p:nvPr/>
            </p:nvSpPr>
            <p:spPr bwMode="auto">
              <a:xfrm flipH="1">
                <a:off x="960" y="2901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67598" name="Line 14"/>
              <p:cNvSpPr>
                <a:spLocks noChangeShapeType="1"/>
              </p:cNvSpPr>
              <p:nvPr/>
            </p:nvSpPr>
            <p:spPr bwMode="auto">
              <a:xfrm>
                <a:off x="1514" y="2928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67599" name="Oval 15"/>
            <p:cNvSpPr>
              <a:spLocks noChangeArrowheads="1"/>
            </p:cNvSpPr>
            <p:nvPr/>
          </p:nvSpPr>
          <p:spPr bwMode="auto">
            <a:xfrm>
              <a:off x="1456" y="318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1338" y="2946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CC0066"/>
                  </a:solidFill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67601" name="Text Box 17"/>
            <p:cNvSpPr txBox="1">
              <a:spLocks noChangeArrowheads="1"/>
            </p:cNvSpPr>
            <p:nvPr/>
          </p:nvSpPr>
          <p:spPr bwMode="auto">
            <a:xfrm>
              <a:off x="618" y="3090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CC0066"/>
                  </a:solidFill>
                  <a:latin typeface="Times New Roman" pitchFamily="18" charset="0"/>
                </a:rPr>
                <a:t>I</a:t>
              </a:r>
              <a:r>
                <a:rPr lang="en-US" altLang="zh-CN" sz="1800" b="1" baseline="-25000">
                  <a:solidFill>
                    <a:srgbClr val="CC0066"/>
                  </a:solidFill>
                  <a:latin typeface="Times New Roman" pitchFamily="18" charset="0"/>
                </a:rPr>
                <a:t>BQ</a:t>
              </a:r>
              <a:endParaRPr lang="en-US" altLang="zh-CN" sz="1800" b="1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  <p:sp>
          <p:nvSpPr>
            <p:cNvPr id="67602" name="Text Box 18"/>
            <p:cNvSpPr txBox="1">
              <a:spLocks noChangeArrowheads="1"/>
            </p:cNvSpPr>
            <p:nvPr/>
          </p:nvSpPr>
          <p:spPr bwMode="auto">
            <a:xfrm>
              <a:off x="1338" y="381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CC0066"/>
                  </a:solidFill>
                  <a:latin typeface="Times New Roman" pitchFamily="18" charset="0"/>
                </a:rPr>
                <a:t>U</a:t>
              </a:r>
              <a:r>
                <a:rPr lang="en-US" altLang="zh-CN" sz="1800" b="1" baseline="-25000">
                  <a:solidFill>
                    <a:srgbClr val="CC0066"/>
                  </a:solidFill>
                  <a:latin typeface="Times New Roman" pitchFamily="18" charset="0"/>
                </a:rPr>
                <a:t>BEQ</a:t>
              </a:r>
              <a:endParaRPr lang="en-US" altLang="zh-CN" sz="1800" b="1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</p:grpSp>
      <p:sp>
        <p:nvSpPr>
          <p:cNvPr id="67603" name="Text Box 19"/>
          <p:cNvSpPr txBox="1">
            <a:spLocks noChangeArrowheads="1"/>
          </p:cNvSpPr>
          <p:nvPr/>
        </p:nvSpPr>
        <p:spPr bwMode="auto">
          <a:xfrm>
            <a:off x="7839075" y="482123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b="1" i="1" dirty="0">
                <a:solidFill>
                  <a:srgbClr val="CC0066"/>
                </a:solidFill>
                <a:latin typeface="Times New Roman" pitchFamily="18" charset="0"/>
              </a:rPr>
              <a:t>I</a:t>
            </a:r>
            <a:r>
              <a:rPr lang="en-US" altLang="zh-CN" sz="1800" b="1" baseline="-25000" dirty="0">
                <a:solidFill>
                  <a:srgbClr val="CC0066"/>
                </a:solidFill>
                <a:latin typeface="Times New Roman" pitchFamily="18" charset="0"/>
              </a:rPr>
              <a:t>BQ</a:t>
            </a:r>
            <a:endParaRPr lang="en-US" altLang="zh-CN" sz="1800" b="1" dirty="0">
              <a:solidFill>
                <a:srgbClr val="CC0066"/>
              </a:solidFill>
              <a:latin typeface="Times New Roman" pitchFamily="18" charset="0"/>
            </a:endParaRP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714875" y="4745038"/>
            <a:ext cx="2133600" cy="1890712"/>
            <a:chOff x="2970" y="2898"/>
            <a:chExt cx="1344" cy="1191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3258" y="3138"/>
              <a:ext cx="866" cy="720"/>
              <a:chOff x="3360" y="2784"/>
              <a:chExt cx="816" cy="720"/>
            </a:xfrm>
          </p:grpSpPr>
          <p:sp>
            <p:nvSpPr>
              <p:cNvPr id="67606" name="Line 22"/>
              <p:cNvSpPr>
                <a:spLocks noChangeShapeType="1"/>
              </p:cNvSpPr>
              <p:nvPr/>
            </p:nvSpPr>
            <p:spPr bwMode="auto">
              <a:xfrm flipH="1">
                <a:off x="3360" y="2808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67607" name="Line 23"/>
              <p:cNvSpPr>
                <a:spLocks noChangeShapeType="1"/>
              </p:cNvSpPr>
              <p:nvPr/>
            </p:nvSpPr>
            <p:spPr bwMode="auto">
              <a:xfrm>
                <a:off x="4150" y="2784"/>
                <a:ext cx="0" cy="72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67608" name="Oval 24"/>
            <p:cNvSpPr>
              <a:spLocks noChangeArrowheads="1"/>
            </p:cNvSpPr>
            <p:nvPr/>
          </p:nvSpPr>
          <p:spPr bwMode="auto">
            <a:xfrm>
              <a:off x="4051" y="3115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7609" name="Text Box 25"/>
            <p:cNvSpPr txBox="1">
              <a:spLocks noChangeArrowheads="1"/>
            </p:cNvSpPr>
            <p:nvPr/>
          </p:nvSpPr>
          <p:spPr bwMode="auto">
            <a:xfrm>
              <a:off x="4026" y="2898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CC0066"/>
                  </a:solidFill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67610" name="Text Box 26"/>
            <p:cNvSpPr txBox="1">
              <a:spLocks noChangeArrowheads="1"/>
            </p:cNvSpPr>
            <p:nvPr/>
          </p:nvSpPr>
          <p:spPr bwMode="auto">
            <a:xfrm>
              <a:off x="2970" y="2994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 dirty="0">
                  <a:solidFill>
                    <a:srgbClr val="CC0066"/>
                  </a:solidFill>
                  <a:latin typeface="Times New Roman" pitchFamily="18" charset="0"/>
                </a:rPr>
                <a:t>I</a:t>
              </a:r>
              <a:r>
                <a:rPr lang="en-US" altLang="zh-CN" sz="1800" b="1" baseline="-25000" dirty="0">
                  <a:solidFill>
                    <a:srgbClr val="CC0066"/>
                  </a:solidFill>
                  <a:latin typeface="Times New Roman" pitchFamily="18" charset="0"/>
                </a:rPr>
                <a:t>CQ</a:t>
              </a:r>
              <a:endParaRPr lang="en-US" altLang="zh-CN" sz="1800" b="1" dirty="0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  <p:sp>
          <p:nvSpPr>
            <p:cNvPr id="67611" name="Text Box 27"/>
            <p:cNvSpPr txBox="1">
              <a:spLocks noChangeArrowheads="1"/>
            </p:cNvSpPr>
            <p:nvPr/>
          </p:nvSpPr>
          <p:spPr bwMode="auto">
            <a:xfrm>
              <a:off x="3738" y="3858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CC0066"/>
                  </a:solidFill>
                  <a:latin typeface="Times New Roman" pitchFamily="18" charset="0"/>
                </a:rPr>
                <a:t>U</a:t>
              </a:r>
              <a:r>
                <a:rPr lang="en-US" altLang="zh-CN" sz="1800" b="1" baseline="-25000">
                  <a:solidFill>
                    <a:srgbClr val="CC0066"/>
                  </a:solidFill>
                  <a:latin typeface="Times New Roman" pitchFamily="18" charset="0"/>
                </a:rPr>
                <a:t>CEQ</a:t>
              </a:r>
              <a:endParaRPr lang="en-US" altLang="zh-CN" sz="1800" b="1">
                <a:solidFill>
                  <a:srgbClr val="CC0066"/>
                </a:solidFill>
                <a:latin typeface="Times New Roman" pitchFamily="18" charset="0"/>
              </a:endParaRPr>
            </a:p>
          </p:txBody>
        </p:sp>
      </p:grpSp>
      <p:sp>
        <p:nvSpPr>
          <p:cNvPr id="67612" name="AutoShape 28"/>
          <p:cNvSpPr>
            <a:spLocks/>
          </p:cNvSpPr>
          <p:nvPr/>
        </p:nvSpPr>
        <p:spPr bwMode="auto">
          <a:xfrm>
            <a:off x="6391274" y="4135438"/>
            <a:ext cx="1252559" cy="381000"/>
          </a:xfrm>
          <a:prstGeom prst="borderCallout2">
            <a:avLst>
              <a:gd name="adj1" fmla="val 30000"/>
              <a:gd name="adj2" fmla="val -8333"/>
              <a:gd name="adj3" fmla="val 30000"/>
              <a:gd name="adj4" fmla="val -22051"/>
              <a:gd name="adj5" fmla="val 108446"/>
              <a:gd name="adj6" fmla="val -53610"/>
            </a:avLst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000" b="1" dirty="0"/>
              <a:t>负载线</a:t>
            </a:r>
          </a:p>
        </p:txBody>
      </p:sp>
      <p:sp>
        <p:nvSpPr>
          <p:cNvPr id="67618" name="Text Box 34"/>
          <p:cNvSpPr txBox="1">
            <a:spLocks noChangeArrowheads="1"/>
          </p:cNvSpPr>
          <p:nvPr/>
        </p:nvSpPr>
        <p:spPr bwMode="auto">
          <a:xfrm>
            <a:off x="395288" y="1341438"/>
            <a:ext cx="44656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b="0" dirty="0">
                <a:latin typeface="华文行楷" pitchFamily="2" charset="-122"/>
                <a:ea typeface="华文行楷" pitchFamily="2" charset="-122"/>
              </a:rPr>
              <a:t>1. </a:t>
            </a:r>
            <a:r>
              <a:rPr kumimoji="1" lang="zh-CN" altLang="en-US" sz="2800" b="0" dirty="0">
                <a:latin typeface="华文行楷" pitchFamily="2" charset="-122"/>
                <a:ea typeface="华文行楷" pitchFamily="2" charset="-122"/>
              </a:rPr>
              <a:t>静态分析</a:t>
            </a:r>
            <a:r>
              <a:rPr kumimoji="1" lang="zh-CN" altLang="en-US" sz="2400" dirty="0">
                <a:latin typeface="Times New Roman" pitchFamily="18" charset="0"/>
              </a:rPr>
              <a:t>：</a:t>
            </a:r>
            <a:r>
              <a:rPr kumimoji="1" lang="zh-CN" altLang="en-US" sz="2400" b="1" dirty="0">
                <a:latin typeface="Times New Roman" pitchFamily="18" charset="0"/>
              </a:rPr>
              <a:t>图解二元方程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 animBg="1"/>
      <p:bldP spid="67593" grpId="0" animBg="1"/>
      <p:bldP spid="67594" grpId="0" animBg="1" autoUpdateAnimBg="0"/>
      <p:bldP spid="67603" grpId="0" autoUpdateAnimBg="0"/>
      <p:bldP spid="67612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772400" cy="641350"/>
          </a:xfrm>
        </p:spPr>
        <p:txBody>
          <a:bodyPr/>
          <a:lstStyle/>
          <a:p>
            <a:pPr algn="l"/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电压放大倍数的分析</a:t>
            </a: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676400" y="5126038"/>
          <a:ext cx="6096000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3" name="公式" r:id="rId4" imgW="3162240" imgH="685800" progId="Equation.3">
                  <p:embed/>
                </p:oleObj>
              </mc:Choice>
              <mc:Fallback>
                <p:oleObj name="公式" r:id="rId4" imgW="316224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126038"/>
                        <a:ext cx="6096000" cy="13223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762000" y="1925638"/>
          <a:ext cx="342900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4" name="Photo Editor 照片" r:id="rId6" imgW="10752381" imgH="8333333" progId="MSPhotoEd.3">
                  <p:embed/>
                </p:oleObj>
              </mc:Choice>
              <mc:Fallback>
                <p:oleObj name="Photo Editor 照片" r:id="rId6" imgW="10752381" imgH="8333333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25638"/>
                        <a:ext cx="342900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812800" y="1468438"/>
          <a:ext cx="27940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5" name="公式" r:id="rId8" imgW="1384200" imgH="228600" progId="Equation.3">
                  <p:embed/>
                </p:oleObj>
              </mc:Choice>
              <mc:Fallback>
                <p:oleObj name="公式" r:id="rId8" imgW="13842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1468438"/>
                        <a:ext cx="27940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971800" y="4287838"/>
            <a:ext cx="1219200" cy="533400"/>
            <a:chOff x="1872" y="2544"/>
            <a:chExt cx="768" cy="336"/>
          </a:xfrm>
        </p:grpSpPr>
        <p:sp>
          <p:nvSpPr>
            <p:cNvPr id="68615" name="Line 7"/>
            <p:cNvSpPr>
              <a:spLocks noChangeShapeType="1"/>
            </p:cNvSpPr>
            <p:nvPr/>
          </p:nvSpPr>
          <p:spPr bwMode="auto">
            <a:xfrm>
              <a:off x="211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6" name="Line 8"/>
            <p:cNvSpPr>
              <a:spLocks noChangeShapeType="1"/>
            </p:cNvSpPr>
            <p:nvPr/>
          </p:nvSpPr>
          <p:spPr bwMode="auto">
            <a:xfrm>
              <a:off x="2400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Line 9"/>
            <p:cNvSpPr>
              <a:spLocks noChangeShapeType="1"/>
            </p:cNvSpPr>
            <p:nvPr/>
          </p:nvSpPr>
          <p:spPr bwMode="auto">
            <a:xfrm flipV="1">
              <a:off x="1872" y="278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Line 10"/>
            <p:cNvSpPr>
              <a:spLocks noChangeShapeType="1"/>
            </p:cNvSpPr>
            <p:nvPr/>
          </p:nvSpPr>
          <p:spPr bwMode="auto">
            <a:xfrm flipH="1">
              <a:off x="2400" y="278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8619" name="Object 11"/>
            <p:cNvGraphicFramePr>
              <a:graphicFrameLocks noChangeAspect="1"/>
            </p:cNvGraphicFramePr>
            <p:nvPr/>
          </p:nvGraphicFramePr>
          <p:xfrm>
            <a:off x="2160" y="2640"/>
            <a:ext cx="240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76" name="Equation" r:id="rId10" imgW="253800" imgH="215640" progId="Equation.3">
                    <p:embed/>
                  </p:oleObj>
                </mc:Choice>
                <mc:Fallback>
                  <p:oleObj name="Equation" r:id="rId10" imgW="253800" imgH="2156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640"/>
                          <a:ext cx="240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304800" y="1925638"/>
          <a:ext cx="40386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7" name="Photo Editor 照片" r:id="rId12" imgW="12565229" imgH="9573961" progId="MSPhotoEd.3">
                  <p:embed/>
                </p:oleObj>
              </mc:Choice>
              <mc:Fallback>
                <p:oleObj name="Photo Editor 照片" r:id="rId12" imgW="12565229" imgH="9573961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25638"/>
                        <a:ext cx="4038600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1" name="Object 13"/>
          <p:cNvGraphicFramePr>
            <a:graphicFrameLocks noChangeAspect="1"/>
          </p:cNvGraphicFramePr>
          <p:nvPr/>
        </p:nvGraphicFramePr>
        <p:xfrm>
          <a:off x="4495800" y="1773238"/>
          <a:ext cx="4170363" cy="279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8" name="Photo Editor 照片" r:id="rId14" imgW="12755755" imgH="8561905" progId="MSPhotoEd.3">
                  <p:embed/>
                </p:oleObj>
              </mc:Choice>
              <mc:Fallback>
                <p:oleObj name="Photo Editor 照片" r:id="rId14" imgW="12755755" imgH="8561905" progId="MSPhotoEd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73238"/>
                        <a:ext cx="4170363" cy="279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2" name="Object 14"/>
          <p:cNvGraphicFramePr>
            <a:graphicFrameLocks noChangeAspect="1"/>
          </p:cNvGraphicFramePr>
          <p:nvPr/>
        </p:nvGraphicFramePr>
        <p:xfrm>
          <a:off x="7829550" y="2382838"/>
          <a:ext cx="1333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9" name="公式" r:id="rId16" imgW="901440" imgH="241200" progId="Equation.3">
                  <p:embed/>
                </p:oleObj>
              </mc:Choice>
              <mc:Fallback>
                <p:oleObj name="公式" r:id="rId16" imgW="90144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550" y="2382838"/>
                        <a:ext cx="1333500" cy="355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382838"/>
            <a:ext cx="1066800" cy="1066800"/>
            <a:chOff x="2736" y="1344"/>
            <a:chExt cx="672" cy="672"/>
          </a:xfrm>
        </p:grpSpPr>
        <p:sp>
          <p:nvSpPr>
            <p:cNvPr id="68624" name="Line 16"/>
            <p:cNvSpPr>
              <a:spLocks noChangeShapeType="1"/>
            </p:cNvSpPr>
            <p:nvPr/>
          </p:nvSpPr>
          <p:spPr bwMode="auto">
            <a:xfrm flipH="1">
              <a:off x="2736" y="1514"/>
              <a:ext cx="67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25" name="Line 17"/>
            <p:cNvSpPr>
              <a:spLocks noChangeShapeType="1"/>
            </p:cNvSpPr>
            <p:nvPr/>
          </p:nvSpPr>
          <p:spPr bwMode="auto">
            <a:xfrm flipH="1">
              <a:off x="2738" y="1849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26" name="Line 18"/>
            <p:cNvSpPr>
              <a:spLocks noChangeShapeType="1"/>
            </p:cNvSpPr>
            <p:nvPr/>
          </p:nvSpPr>
          <p:spPr bwMode="auto">
            <a:xfrm>
              <a:off x="2880" y="1344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27" name="Line 19"/>
            <p:cNvSpPr>
              <a:spLocks noChangeShapeType="1"/>
            </p:cNvSpPr>
            <p:nvPr/>
          </p:nvSpPr>
          <p:spPr bwMode="auto">
            <a:xfrm flipV="1">
              <a:off x="2880" y="1824"/>
              <a:ext cx="0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graphicFrame>
          <p:nvGraphicFramePr>
            <p:cNvPr id="68628" name="Object 20"/>
            <p:cNvGraphicFramePr>
              <a:graphicFrameLocks noChangeAspect="1"/>
            </p:cNvGraphicFramePr>
            <p:nvPr/>
          </p:nvGraphicFramePr>
          <p:xfrm>
            <a:off x="2736" y="1584"/>
            <a:ext cx="26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80" name="Equation" r:id="rId18" imgW="241200" imgH="228600" progId="Equation.3">
                    <p:embed/>
                  </p:oleObj>
                </mc:Choice>
                <mc:Fallback>
                  <p:oleObj name="Equation" r:id="rId18" imgW="241200" imgH="2286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84"/>
                          <a:ext cx="26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334000" y="2687638"/>
            <a:ext cx="1411288" cy="2286000"/>
            <a:chOff x="3360" y="1536"/>
            <a:chExt cx="889" cy="1440"/>
          </a:xfrm>
        </p:grpSpPr>
        <p:sp>
          <p:nvSpPr>
            <p:cNvPr id="68630" name="Line 22"/>
            <p:cNvSpPr>
              <a:spLocks noChangeShapeType="1"/>
            </p:cNvSpPr>
            <p:nvPr/>
          </p:nvSpPr>
          <p:spPr bwMode="auto">
            <a:xfrm>
              <a:off x="3600" y="1536"/>
              <a:ext cx="0" cy="14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31" name="Line 23"/>
            <p:cNvSpPr>
              <a:spLocks noChangeShapeType="1"/>
            </p:cNvSpPr>
            <p:nvPr/>
          </p:nvSpPr>
          <p:spPr bwMode="auto">
            <a:xfrm>
              <a:off x="4057" y="2677"/>
              <a:ext cx="0" cy="28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32" name="Line 24"/>
            <p:cNvSpPr>
              <a:spLocks noChangeShapeType="1"/>
            </p:cNvSpPr>
            <p:nvPr/>
          </p:nvSpPr>
          <p:spPr bwMode="auto">
            <a:xfrm>
              <a:off x="3360" y="2784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68633" name="Line 25"/>
            <p:cNvSpPr>
              <a:spLocks noChangeShapeType="1"/>
            </p:cNvSpPr>
            <p:nvPr/>
          </p:nvSpPr>
          <p:spPr bwMode="auto">
            <a:xfrm flipH="1">
              <a:off x="4057" y="2784"/>
              <a:ext cx="19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graphicFrame>
          <p:nvGraphicFramePr>
            <p:cNvPr id="68634" name="Object 26"/>
            <p:cNvGraphicFramePr>
              <a:graphicFrameLocks noChangeAspect="1"/>
            </p:cNvGraphicFramePr>
            <p:nvPr/>
          </p:nvGraphicFramePr>
          <p:xfrm>
            <a:off x="3648" y="2656"/>
            <a:ext cx="38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81" name="Equation" r:id="rId20" imgW="342720" imgH="228600" progId="Equation.3">
                    <p:embed/>
                  </p:oleObj>
                </mc:Choice>
                <mc:Fallback>
                  <p:oleObj name="Equation" r:id="rId20" imgW="34272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56"/>
                          <a:ext cx="384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8635" name="Picture 27" descr="Dz020304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508625" y="333375"/>
            <a:ext cx="3429000" cy="1465263"/>
          </a:xfrm>
          <a:prstGeom prst="rect">
            <a:avLst/>
          </a:prstGeom>
          <a:noFill/>
        </p:spPr>
      </p:pic>
      <p:sp>
        <p:nvSpPr>
          <p:cNvPr id="68636" name="AutoShape 28"/>
          <p:cNvSpPr>
            <a:spLocks/>
          </p:cNvSpPr>
          <p:nvPr/>
        </p:nvSpPr>
        <p:spPr bwMode="auto">
          <a:xfrm>
            <a:off x="3886200" y="1316038"/>
            <a:ext cx="1506538" cy="452437"/>
          </a:xfrm>
          <a:prstGeom prst="borderCallout1">
            <a:avLst>
              <a:gd name="adj1" fmla="val 25264"/>
              <a:gd name="adj2" fmla="val -5060"/>
              <a:gd name="adj3" fmla="val 54384"/>
              <a:gd name="adj4" fmla="val -27185"/>
            </a:avLst>
          </a:prstGeom>
          <a:solidFill>
            <a:srgbClr val="CC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 dirty="0">
                <a:latin typeface="Times New Roman" pitchFamily="18" charset="0"/>
              </a:rPr>
              <a:t>斜率不变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6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5175"/>
            <a:ext cx="2449512" cy="641350"/>
          </a:xfrm>
        </p:spPr>
        <p:txBody>
          <a:bodyPr/>
          <a:lstStyle/>
          <a:p>
            <a:pPr algn="l"/>
            <a:r>
              <a:rPr lang="en-US" altLang="zh-CN" sz="3200" dirty="0">
                <a:latin typeface="华文行楷" pitchFamily="2" charset="-122"/>
                <a:ea typeface="华文行楷" pitchFamily="2" charset="-122"/>
              </a:rPr>
              <a:t>3.  </a:t>
            </a: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失真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分析  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4038600" cy="533400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010000"/>
                </a:solidFill>
              </a:rPr>
              <a:t>截止失真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762000" y="5257800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zh-CN" altLang="en-US" sz="2400" b="1" dirty="0">
                <a:solidFill>
                  <a:srgbClr val="010000"/>
                </a:solidFill>
                <a:latin typeface="Times New Roman" pitchFamily="18" charset="0"/>
              </a:rPr>
              <a:t>消除方法：增大</a:t>
            </a:r>
            <a:r>
              <a:rPr lang="en-US" altLang="zh-CN" sz="2400" b="1" i="1" dirty="0">
                <a:solidFill>
                  <a:srgbClr val="010000"/>
                </a:solidFill>
                <a:latin typeface="Times New Roman" pitchFamily="18" charset="0"/>
              </a:rPr>
              <a:t>V</a:t>
            </a:r>
            <a:r>
              <a:rPr lang="en-US" altLang="zh-CN" sz="2400" b="1" baseline="-25000" dirty="0">
                <a:solidFill>
                  <a:srgbClr val="010000"/>
                </a:solidFill>
                <a:latin typeface="Times New Roman" pitchFamily="18" charset="0"/>
              </a:rPr>
              <a:t>BB</a:t>
            </a:r>
            <a:r>
              <a:rPr lang="zh-CN" altLang="en-US" sz="2400" b="1" dirty="0">
                <a:solidFill>
                  <a:srgbClr val="010000"/>
                </a:solidFill>
                <a:latin typeface="Times New Roman" pitchFamily="18" charset="0"/>
              </a:rPr>
              <a:t>，即向上平移输入回路负载线。</a:t>
            </a:r>
            <a:endParaRPr kumimoji="1" lang="zh-CN" altLang="en-US" sz="2400" b="1" dirty="0">
              <a:solidFill>
                <a:srgbClr val="010000"/>
              </a:solidFill>
              <a:latin typeface="Times New Roman" pitchFamily="18" charset="0"/>
            </a:endParaRP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1143000" y="4114800"/>
          <a:ext cx="1860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2" name="VISIO" r:id="rId4" imgW="1860840" imgH="1082520" progId="Visio.Drawing.5">
                  <p:embed/>
                </p:oleObj>
              </mc:Choice>
              <mc:Fallback>
                <p:oleObj name="VISIO" r:id="rId4" imgW="1860840" imgH="1082520" progId="Visio.Drawing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114800"/>
                        <a:ext cx="1860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533400" y="2133600"/>
          <a:ext cx="3048000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3" name="Photo Editor 照片" r:id="rId6" imgW="12565229" imgH="8276190" progId="MSPhotoEd.3">
                  <p:embed/>
                </p:oleObj>
              </mc:Choice>
              <mc:Fallback>
                <p:oleObj name="Photo Editor 照片" r:id="rId6" imgW="12565229" imgH="827619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33600"/>
                        <a:ext cx="3048000" cy="200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447800" y="3962400"/>
            <a:ext cx="1524000" cy="914400"/>
            <a:chOff x="912" y="2496"/>
            <a:chExt cx="960" cy="576"/>
          </a:xfrm>
        </p:grpSpPr>
        <p:sp>
          <p:nvSpPr>
            <p:cNvPr id="70664" name="Line 8"/>
            <p:cNvSpPr>
              <a:spLocks noChangeShapeType="1"/>
            </p:cNvSpPr>
            <p:nvPr/>
          </p:nvSpPr>
          <p:spPr bwMode="auto">
            <a:xfrm flipV="1">
              <a:off x="1872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5" name="Line 9"/>
            <p:cNvSpPr>
              <a:spLocks noChangeShapeType="1"/>
            </p:cNvSpPr>
            <p:nvPr/>
          </p:nvSpPr>
          <p:spPr bwMode="auto">
            <a:xfrm>
              <a:off x="912" y="249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1025525" y="2705100"/>
            <a:ext cx="1981200" cy="1219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828800" y="3106738"/>
            <a:ext cx="2500313" cy="873125"/>
            <a:chOff x="1152" y="1957"/>
            <a:chExt cx="1575" cy="550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152" y="2089"/>
              <a:ext cx="1297" cy="263"/>
              <a:chOff x="1152" y="2089"/>
              <a:chExt cx="1297" cy="263"/>
            </a:xfrm>
          </p:grpSpPr>
          <p:sp>
            <p:nvSpPr>
              <p:cNvPr id="70669" name="Line 13"/>
              <p:cNvSpPr>
                <a:spLocks noChangeShapeType="1"/>
              </p:cNvSpPr>
              <p:nvPr/>
            </p:nvSpPr>
            <p:spPr bwMode="auto">
              <a:xfrm>
                <a:off x="1152" y="2352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70" name="Line 14"/>
              <p:cNvSpPr>
                <a:spLocks noChangeShapeType="1"/>
              </p:cNvSpPr>
              <p:nvPr/>
            </p:nvSpPr>
            <p:spPr bwMode="auto">
              <a:xfrm>
                <a:off x="1249" y="2089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0671" name="Object 15"/>
            <p:cNvGraphicFramePr>
              <a:graphicFrameLocks noChangeAspect="1"/>
            </p:cNvGraphicFramePr>
            <p:nvPr/>
          </p:nvGraphicFramePr>
          <p:xfrm>
            <a:off x="2208" y="1957"/>
            <a:ext cx="519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024" name="Photo Editor 照片" r:id="rId8" imgW="3742857" imgH="3971429" progId="MSPhotoEd.3">
                    <p:embed/>
                  </p:oleObj>
                </mc:Choice>
                <mc:Fallback>
                  <p:oleObj name="Photo Editor 照片" r:id="rId8" imgW="3742857" imgH="3971429" progId="MSPhotoEd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957"/>
                          <a:ext cx="519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72" name="Object 16"/>
          <p:cNvGraphicFramePr>
            <a:graphicFrameLocks noChangeAspect="1"/>
          </p:cNvGraphicFramePr>
          <p:nvPr/>
        </p:nvGraphicFramePr>
        <p:xfrm>
          <a:off x="4343400" y="1905000"/>
          <a:ext cx="4419600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25" name="Photo Editor 照片" r:id="rId10" imgW="17685714" imgH="11193437" progId="MSPhotoEd.3">
                  <p:embed/>
                </p:oleObj>
              </mc:Choice>
              <mc:Fallback>
                <p:oleObj name="Photo Editor 照片" r:id="rId10" imgW="17685714" imgH="11193437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905000"/>
                        <a:ext cx="4419600" cy="279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73" name="Picture 17" descr="Dz02020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43600" y="381000"/>
            <a:ext cx="2971800" cy="1993900"/>
          </a:xfrm>
          <a:prstGeom prst="rect">
            <a:avLst/>
          </a:prstGeom>
          <a:noFill/>
        </p:spPr>
      </p:pic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2971800" y="4800600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截止失真是在输入回路首先产生失真！</a:t>
            </a: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2667000" y="5791200"/>
            <a:ext cx="3962400" cy="4572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减小</a:t>
            </a:r>
            <a:r>
              <a:rPr kumimoji="1" lang="en-US" altLang="zh-CN" sz="2400" b="1" i="1" dirty="0" err="1">
                <a:latin typeface="Times New Roman" pitchFamily="18" charset="0"/>
              </a:rPr>
              <a:t>R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latin typeface="Times New Roman" pitchFamily="18" charset="0"/>
              </a:rPr>
              <a:t>能消除截止失真吗？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6725" y="1052736"/>
            <a:ext cx="25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先看教材</a:t>
            </a:r>
            <a:r>
              <a:rPr lang="en-US" altLang="zh-CN" dirty="0" smtClean="0"/>
              <a:t>P72 </a:t>
            </a:r>
            <a:r>
              <a:rPr lang="zh-CN" altLang="en-US" dirty="0" smtClean="0"/>
              <a:t>图</a:t>
            </a:r>
            <a:r>
              <a:rPr lang="en-US" altLang="zh-CN" dirty="0" smtClean="0"/>
              <a:t>2.3.7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build="p" autoUpdateAnimBg="0"/>
      <p:bldP spid="70666" grpId="0" animBg="1"/>
      <p:bldP spid="70674" grpId="0" build="p" autoUpdateAnimBg="0"/>
      <p:bldP spid="7067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Object 2"/>
          <p:cNvGraphicFramePr>
            <a:graphicFrameLocks noChangeAspect="1"/>
          </p:cNvGraphicFramePr>
          <p:nvPr/>
        </p:nvGraphicFramePr>
        <p:xfrm>
          <a:off x="754063" y="1600200"/>
          <a:ext cx="2967037" cy="293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1" name="Photo Editor 照片" r:id="rId3" imgW="11819048" imgH="11704762" progId="MSPhotoEd.3">
                  <p:embed/>
                </p:oleObj>
              </mc:Choice>
              <mc:Fallback>
                <p:oleObj name="Photo Editor 照片" r:id="rId3" imgW="11819048" imgH="1170476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600200"/>
                        <a:ext cx="2967037" cy="293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4945063" y="1295400"/>
          <a:ext cx="32766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2" name="Photo Editor 照片" r:id="rId5" imgW="11514286" imgH="9285714" progId="MSPhotoEd.3">
                  <p:embed/>
                </p:oleObj>
              </mc:Choice>
              <mc:Fallback>
                <p:oleObj name="Photo Editor 照片" r:id="rId5" imgW="11514286" imgH="9285714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1295400"/>
                        <a:ext cx="32766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84588" y="1779588"/>
            <a:ext cx="1717675" cy="1319212"/>
            <a:chOff x="2326" y="1313"/>
            <a:chExt cx="1082" cy="831"/>
          </a:xfrm>
        </p:grpSpPr>
        <p:graphicFrame>
          <p:nvGraphicFramePr>
            <p:cNvPr id="165893" name="Object 5"/>
            <p:cNvGraphicFramePr>
              <a:graphicFrameLocks noChangeAspect="1"/>
            </p:cNvGraphicFramePr>
            <p:nvPr/>
          </p:nvGraphicFramePr>
          <p:xfrm>
            <a:off x="2326" y="1313"/>
            <a:ext cx="580" cy="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93" name="Photo Editor 照片" r:id="rId7" imgW="3172268" imgH="4544059" progId="MSPhotoEd.3">
                    <p:embed/>
                  </p:oleObj>
                </mc:Choice>
                <mc:Fallback>
                  <p:oleObj name="Photo Editor 照片" r:id="rId7" imgW="3172268" imgH="4544059" progId="MSPhotoEd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6" y="1313"/>
                          <a:ext cx="580" cy="8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894" name="Line 6"/>
            <p:cNvSpPr>
              <a:spLocks noChangeShapeType="1"/>
            </p:cNvSpPr>
            <p:nvPr/>
          </p:nvSpPr>
          <p:spPr bwMode="auto">
            <a:xfrm flipH="1">
              <a:off x="2688" y="1545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5" name="Line 7"/>
            <p:cNvSpPr>
              <a:spLocks noChangeShapeType="1"/>
            </p:cNvSpPr>
            <p:nvPr/>
          </p:nvSpPr>
          <p:spPr bwMode="auto">
            <a:xfrm flipH="1">
              <a:off x="2736" y="2063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6" name="Line 8"/>
            <p:cNvSpPr>
              <a:spLocks noChangeShapeType="1"/>
            </p:cNvSpPr>
            <p:nvPr/>
          </p:nvSpPr>
          <p:spPr bwMode="auto">
            <a:xfrm flipH="1">
              <a:off x="2688" y="174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16463" y="2133600"/>
            <a:ext cx="1976437" cy="2909888"/>
            <a:chOff x="2976" y="1536"/>
            <a:chExt cx="1245" cy="1833"/>
          </a:xfrm>
        </p:grpSpPr>
        <p:sp>
          <p:nvSpPr>
            <p:cNvPr id="165898" name="Line 10"/>
            <p:cNvSpPr>
              <a:spLocks noChangeShapeType="1"/>
            </p:cNvSpPr>
            <p:nvPr/>
          </p:nvSpPr>
          <p:spPr bwMode="auto">
            <a:xfrm>
              <a:off x="3360" y="153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9" name="Line 11"/>
            <p:cNvSpPr>
              <a:spLocks noChangeShapeType="1"/>
            </p:cNvSpPr>
            <p:nvPr/>
          </p:nvSpPr>
          <p:spPr bwMode="auto">
            <a:xfrm>
              <a:off x="4150" y="2033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5900" name="Object 12"/>
            <p:cNvGraphicFramePr>
              <a:graphicFrameLocks noChangeAspect="1"/>
            </p:cNvGraphicFramePr>
            <p:nvPr/>
          </p:nvGraphicFramePr>
          <p:xfrm>
            <a:off x="2976" y="2659"/>
            <a:ext cx="1245" cy="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94" name="Photo Editor 照片" r:id="rId9" imgW="6714286" imgH="3952381" progId="MSPhotoEd.3">
                    <p:embed/>
                  </p:oleObj>
                </mc:Choice>
                <mc:Fallback>
                  <p:oleObj name="Photo Editor 照片" r:id="rId9" imgW="6714286" imgH="3952381" progId="MSPhotoEd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659"/>
                          <a:ext cx="1245" cy="7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590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4038600" cy="433388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b="1"/>
              <a:t>饱和失真</a:t>
            </a:r>
            <a:endParaRPr lang="zh-CN" altLang="en-US" b="1"/>
          </a:p>
        </p:txBody>
      </p:sp>
      <p:sp>
        <p:nvSpPr>
          <p:cNvPr id="165902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304800" y="5013325"/>
            <a:ext cx="8839200" cy="576263"/>
          </a:xfrm>
          <a:noFill/>
          <a:ln/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>
                <a:latin typeface="宋体" charset="-122"/>
              </a:rPr>
              <a:t>消除方法：</a:t>
            </a:r>
            <a:r>
              <a:rPr lang="zh-CN" altLang="en-US" sz="2400" b="1">
                <a:latin typeface="Times New Roman" pitchFamily="18" charset="0"/>
              </a:rPr>
              <a:t>增大</a:t>
            </a:r>
            <a:r>
              <a:rPr lang="en-US" altLang="zh-CN" sz="2400" b="1" i="1">
                <a:latin typeface="Times New Roman" pitchFamily="18" charset="0"/>
              </a:rPr>
              <a:t>R</a:t>
            </a:r>
            <a:r>
              <a:rPr lang="en-US" altLang="zh-CN" sz="2400" b="1" baseline="-25000">
                <a:latin typeface="Times New Roman" pitchFamily="18" charset="0"/>
              </a:rPr>
              <a:t>b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zh-CN" altLang="zh-CN" sz="2400" b="1">
                <a:latin typeface="Times New Roman" pitchFamily="18" charset="0"/>
              </a:rPr>
              <a:t>减小</a:t>
            </a:r>
            <a:r>
              <a:rPr lang="en-US" altLang="zh-CN" sz="2400" b="1" i="1">
                <a:latin typeface="Times New Roman" pitchFamily="18" charset="0"/>
              </a:rPr>
              <a:t>R</a:t>
            </a:r>
            <a:r>
              <a:rPr lang="en-US" altLang="zh-CN" sz="2400" b="1" baseline="-25000">
                <a:latin typeface="Times New Roman" pitchFamily="18" charset="0"/>
              </a:rPr>
              <a:t>c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zh-CN" altLang="zh-CN" sz="2400" b="1">
                <a:latin typeface="Times New Roman" pitchFamily="18" charset="0"/>
              </a:rPr>
              <a:t>减小</a:t>
            </a:r>
            <a:r>
              <a:rPr lang="en-US" altLang="zh-CN" sz="2400" b="1" i="1">
                <a:latin typeface="Times New Roman" pitchFamily="18" charset="0"/>
              </a:rPr>
              <a:t>β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zh-CN" altLang="zh-CN" sz="2400" b="1">
                <a:latin typeface="Times New Roman" pitchFamily="18" charset="0"/>
              </a:rPr>
              <a:t>减小</a:t>
            </a:r>
            <a:r>
              <a:rPr lang="en-US" altLang="zh-CN" sz="2400" b="1" i="1">
                <a:latin typeface="Times New Roman" pitchFamily="18" charset="0"/>
              </a:rPr>
              <a:t>V</a:t>
            </a:r>
            <a:r>
              <a:rPr lang="en-US" altLang="zh-CN" sz="2400" b="1" baseline="-25000">
                <a:latin typeface="Times New Roman" pitchFamily="18" charset="0"/>
              </a:rPr>
              <a:t>BB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zh-CN" altLang="zh-CN" sz="2400" b="1">
                <a:latin typeface="Times New Roman" pitchFamily="18" charset="0"/>
              </a:rPr>
              <a:t>增大</a:t>
            </a:r>
            <a:r>
              <a:rPr lang="en-US" altLang="zh-CN" sz="2400" b="1" i="1">
                <a:latin typeface="Times New Roman" pitchFamily="18" charset="0"/>
              </a:rPr>
              <a:t>V</a:t>
            </a:r>
            <a:r>
              <a:rPr lang="en-US" altLang="zh-CN" sz="2400" b="1" baseline="-25000">
                <a:latin typeface="Times New Roman" pitchFamily="18" charset="0"/>
              </a:rPr>
              <a:t>CC</a:t>
            </a:r>
            <a:r>
              <a:rPr lang="zh-CN" altLang="en-US" sz="2400" b="1">
                <a:latin typeface="Times New Roman" pitchFamily="18" charset="0"/>
              </a:rPr>
              <a:t>。</a:t>
            </a:r>
          </a:p>
        </p:txBody>
      </p:sp>
      <p:sp>
        <p:nvSpPr>
          <p:cNvPr id="165903" name="Line 15"/>
          <p:cNvSpPr>
            <a:spLocks noChangeShapeType="1"/>
          </p:cNvSpPr>
          <p:nvPr/>
        </p:nvSpPr>
        <p:spPr bwMode="auto">
          <a:xfrm>
            <a:off x="5867400" y="2492375"/>
            <a:ext cx="576263" cy="360363"/>
          </a:xfrm>
          <a:prstGeom prst="line">
            <a:avLst/>
          </a:prstGeom>
          <a:noFill/>
          <a:ln w="1905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5904" name="Line 16"/>
          <p:cNvSpPr>
            <a:spLocks noChangeShapeType="1"/>
          </p:cNvSpPr>
          <p:nvPr/>
        </p:nvSpPr>
        <p:spPr bwMode="auto">
          <a:xfrm>
            <a:off x="5867400" y="2463800"/>
            <a:ext cx="533400" cy="0"/>
          </a:xfrm>
          <a:prstGeom prst="line">
            <a:avLst/>
          </a:prstGeom>
          <a:noFill/>
          <a:ln w="1905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65905" name="Object 17"/>
          <p:cNvGraphicFramePr>
            <a:graphicFrameLocks noChangeAspect="1"/>
          </p:cNvGraphicFramePr>
          <p:nvPr/>
        </p:nvGraphicFramePr>
        <p:xfrm>
          <a:off x="6443663" y="2565400"/>
          <a:ext cx="3492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5" name="Equation" r:id="rId11" imgW="190440" imgH="228600" progId="Equation.3">
                  <p:embed/>
                </p:oleObj>
              </mc:Choice>
              <mc:Fallback>
                <p:oleObj name="Equation" r:id="rId11" imgW="1904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565400"/>
                        <a:ext cx="349250" cy="4191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6" name="Object 18"/>
          <p:cNvGraphicFramePr>
            <a:graphicFrameLocks noChangeAspect="1"/>
          </p:cNvGraphicFramePr>
          <p:nvPr/>
        </p:nvGraphicFramePr>
        <p:xfrm>
          <a:off x="6443663" y="2060575"/>
          <a:ext cx="3952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96" name="Equation" r:id="rId13" imgW="215640" imgH="228600" progId="Equation.3">
                  <p:embed/>
                </p:oleObj>
              </mc:Choice>
              <mc:Fallback>
                <p:oleObj name="Equation" r:id="rId13" imgW="21564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060575"/>
                        <a:ext cx="395287" cy="4191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07" name="AutoShape 19"/>
          <p:cNvSpPr>
            <a:spLocks/>
          </p:cNvSpPr>
          <p:nvPr/>
        </p:nvSpPr>
        <p:spPr bwMode="auto">
          <a:xfrm>
            <a:off x="7812088" y="2060575"/>
            <a:ext cx="1081087" cy="1081088"/>
          </a:xfrm>
          <a:prstGeom prst="borderCallout2">
            <a:avLst>
              <a:gd name="adj1" fmla="val 10574"/>
              <a:gd name="adj2" fmla="val -7046"/>
              <a:gd name="adj3" fmla="val 10574"/>
              <a:gd name="adj4" fmla="val -50662"/>
              <a:gd name="adj5" fmla="val 60940"/>
              <a:gd name="adj6" fmla="val -9632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altLang="zh-CN" sz="2000" b="1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↑</a:t>
            </a:r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或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β↓</a:t>
            </a:r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或</a:t>
            </a:r>
            <a:r>
              <a:rPr lang="en-US" altLang="zh-CN" sz="2000" b="1" i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</a:rPr>
              <a:t>BB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↓</a:t>
            </a:r>
          </a:p>
        </p:txBody>
      </p:sp>
      <p:sp>
        <p:nvSpPr>
          <p:cNvPr id="165908" name="AutoShape 20"/>
          <p:cNvSpPr>
            <a:spLocks/>
          </p:cNvSpPr>
          <p:nvPr/>
        </p:nvSpPr>
        <p:spPr bwMode="auto">
          <a:xfrm>
            <a:off x="7072313" y="1341438"/>
            <a:ext cx="1820862" cy="411162"/>
          </a:xfrm>
          <a:prstGeom prst="borderCallout2">
            <a:avLst>
              <a:gd name="adj1" fmla="val 27801"/>
              <a:gd name="adj2" fmla="val -4185"/>
              <a:gd name="adj3" fmla="val 27801"/>
              <a:gd name="adj4" fmla="val -13250"/>
              <a:gd name="adj5" fmla="val 186102"/>
              <a:gd name="adj6" fmla="val -2257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altLang="zh-CN" sz="2000" b="1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↓</a:t>
            </a:r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或</a:t>
            </a:r>
            <a:r>
              <a:rPr lang="en-US" altLang="zh-CN" sz="2000" b="1" i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</a:rPr>
              <a:t>CC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</a:rPr>
              <a:t>↑</a:t>
            </a: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2051050" y="86995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/>
              <a:t>：</a:t>
            </a:r>
            <a:r>
              <a:rPr lang="zh-CN" altLang="en-US" sz="2400" b="1" dirty="0"/>
              <a:t>饱和失真是输出回路产生失真。</a:t>
            </a: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304800" y="5564209"/>
            <a:ext cx="8839200" cy="1008063"/>
            <a:chOff x="192" y="3430"/>
            <a:chExt cx="5568" cy="635"/>
          </a:xfrm>
        </p:grpSpPr>
        <p:graphicFrame>
          <p:nvGraphicFramePr>
            <p:cNvPr id="165911" name="Object 23"/>
            <p:cNvGraphicFramePr>
              <a:graphicFrameLocks noChangeAspect="1"/>
            </p:cNvGraphicFramePr>
            <p:nvPr/>
          </p:nvGraphicFramePr>
          <p:xfrm>
            <a:off x="1655" y="3748"/>
            <a:ext cx="33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097" name="Equation" r:id="rId15" imgW="241200" imgH="215640" progId="Equation.3">
                    <p:embed/>
                  </p:oleObj>
                </mc:Choice>
                <mc:Fallback>
                  <p:oleObj name="Equation" r:id="rId15" imgW="241200" imgH="215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3748"/>
                          <a:ext cx="336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12" name="Rectangle 24"/>
            <p:cNvSpPr>
              <a:spLocks noChangeArrowheads="1"/>
            </p:cNvSpPr>
            <p:nvPr/>
          </p:nvSpPr>
          <p:spPr bwMode="auto">
            <a:xfrm>
              <a:off x="192" y="3430"/>
              <a:ext cx="5568" cy="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>
                <a:lnSpc>
                  <a:spcPct val="120000"/>
                </a:lnSpc>
                <a:buFontTx/>
                <a:buChar char="•"/>
              </a:pPr>
              <a:r>
                <a:rPr lang="zh-CN" altLang="en-US" sz="2400" b="1" dirty="0">
                  <a:latin typeface="Times New Roman" pitchFamily="18" charset="0"/>
                </a:rPr>
                <a:t>最大不失真输出电压</a:t>
              </a:r>
              <a:r>
                <a:rPr lang="en-US" altLang="zh-CN" sz="2400" b="1" i="1" dirty="0" err="1">
                  <a:latin typeface="Times New Roman" pitchFamily="18" charset="0"/>
                </a:rPr>
                <a:t>U</a:t>
              </a:r>
              <a:r>
                <a:rPr lang="en-US" altLang="zh-CN" sz="2400" b="1" baseline="-25000" dirty="0" err="1">
                  <a:latin typeface="Times New Roman" pitchFamily="18" charset="0"/>
                </a:rPr>
                <a:t>om</a:t>
              </a:r>
              <a:r>
                <a:rPr lang="en-US" altLang="zh-CN" sz="2400" b="1" dirty="0">
                  <a:latin typeface="Times New Roman" pitchFamily="18" charset="0"/>
                </a:rPr>
                <a:t> </a:t>
              </a:r>
              <a:r>
                <a:rPr lang="zh-CN" altLang="en-US" sz="2400" b="1" dirty="0">
                  <a:latin typeface="Times New Roman" pitchFamily="18" charset="0"/>
                </a:rPr>
                <a:t>：比较</a:t>
              </a:r>
              <a:r>
                <a:rPr lang="en-US" altLang="zh-CN" sz="2400" b="1" i="1" dirty="0">
                  <a:latin typeface="Times New Roman" pitchFamily="18" charset="0"/>
                </a:rPr>
                <a:t>U</a:t>
              </a:r>
              <a:r>
                <a:rPr lang="en-US" altLang="zh-CN" sz="2400" b="1" baseline="-25000" dirty="0">
                  <a:latin typeface="Times New Roman" pitchFamily="18" charset="0"/>
                </a:rPr>
                <a:t>CEQ</a:t>
              </a:r>
              <a:r>
                <a:rPr lang="zh-CN" altLang="en-US" sz="2400" b="1" dirty="0">
                  <a:latin typeface="Times New Roman" pitchFamily="18" charset="0"/>
                </a:rPr>
                <a:t>与（ </a:t>
              </a:r>
              <a:r>
                <a:rPr lang="en-US" altLang="zh-CN" sz="2400" b="1" i="1" dirty="0">
                  <a:latin typeface="Times New Roman" pitchFamily="18" charset="0"/>
                </a:rPr>
                <a:t>V</a:t>
              </a:r>
              <a:r>
                <a:rPr lang="en-US" altLang="zh-CN" sz="2400" b="1" baseline="-25000" dirty="0">
                  <a:latin typeface="Times New Roman" pitchFamily="18" charset="0"/>
                </a:rPr>
                <a:t>CC</a:t>
              </a:r>
              <a:r>
                <a:rPr lang="zh-CN" altLang="en-US" sz="2400" b="1" dirty="0">
                  <a:latin typeface="Times New Roman" pitchFamily="18" charset="0"/>
                </a:rPr>
                <a:t>－ </a:t>
              </a:r>
              <a:r>
                <a:rPr lang="en-US" altLang="zh-CN" sz="2400" b="1" i="1" dirty="0">
                  <a:latin typeface="Times New Roman" pitchFamily="18" charset="0"/>
                </a:rPr>
                <a:t>U</a:t>
              </a:r>
              <a:r>
                <a:rPr lang="en-US" altLang="zh-CN" sz="2400" b="1" baseline="-25000" dirty="0">
                  <a:latin typeface="Times New Roman" pitchFamily="18" charset="0"/>
                </a:rPr>
                <a:t>CEQ</a:t>
              </a:r>
              <a:r>
                <a:rPr lang="en-US" altLang="zh-CN" sz="2400" b="1" dirty="0">
                  <a:latin typeface="Times New Roman" pitchFamily="18" charset="0"/>
                </a:rPr>
                <a:t> </a:t>
              </a:r>
              <a:r>
                <a:rPr lang="zh-CN" altLang="en-US" sz="2400" b="1" dirty="0">
                  <a:latin typeface="Times New Roman" pitchFamily="18" charset="0"/>
                </a:rPr>
                <a:t>），取其小者，除以</a:t>
              </a:r>
              <a:r>
                <a:rPr lang="zh-CN" altLang="en-US" sz="2400" b="1" dirty="0">
                  <a:latin typeface="宋体" charset="-122"/>
                </a:rPr>
                <a:t>    。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940425" y="4221163"/>
            <a:ext cx="2803525" cy="1295400"/>
            <a:chOff x="3742" y="2659"/>
            <a:chExt cx="1766" cy="816"/>
          </a:xfrm>
        </p:grpSpPr>
        <p:sp>
          <p:nvSpPr>
            <p:cNvPr id="165914" name="AutoShape 26"/>
            <p:cNvSpPr>
              <a:spLocks/>
            </p:cNvSpPr>
            <p:nvPr/>
          </p:nvSpPr>
          <p:spPr bwMode="auto">
            <a:xfrm>
              <a:off x="4649" y="2659"/>
              <a:ext cx="859" cy="493"/>
            </a:xfrm>
            <a:prstGeom prst="borderCallout1">
              <a:avLst>
                <a:gd name="adj1" fmla="val 14606"/>
                <a:gd name="adj2" fmla="val -5588"/>
                <a:gd name="adj3" fmla="val 115620"/>
                <a:gd name="adj4" fmla="val -25028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zh-CN" altLang="en-US" sz="2000" b="1" dirty="0"/>
                <a:t>这可不是</a:t>
              </a:r>
            </a:p>
            <a:p>
              <a:r>
                <a:rPr lang="zh-CN" altLang="en-US" sz="2000" b="1" dirty="0"/>
                <a:t>好办法！</a:t>
              </a:r>
            </a:p>
          </p:txBody>
        </p:sp>
        <p:sp>
          <p:nvSpPr>
            <p:cNvPr id="165915" name="Line 27"/>
            <p:cNvSpPr>
              <a:spLocks noChangeShapeType="1"/>
            </p:cNvSpPr>
            <p:nvPr/>
          </p:nvSpPr>
          <p:spPr bwMode="auto">
            <a:xfrm>
              <a:off x="3742" y="3475"/>
              <a:ext cx="154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02" grpId="0" build="p"/>
      <p:bldP spid="165903" grpId="0" animBg="1"/>
      <p:bldP spid="165904" grpId="0" animBg="1"/>
      <p:bldP spid="165907" grpId="0" animBg="1" autoUpdateAnimBg="0"/>
      <p:bldP spid="165908" grpId="0" animBg="1" autoUpdateAnimBg="0"/>
      <p:bldP spid="16590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15616" y="3861048"/>
            <a:ext cx="4038600" cy="21875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1" name="Picture 3" descr="D:\Tif\第二章\Dz02030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9" b="24521"/>
          <a:stretch>
            <a:fillRect/>
          </a:stretch>
        </p:blipFill>
        <p:spPr bwMode="auto">
          <a:xfrm>
            <a:off x="685800" y="3790528"/>
            <a:ext cx="3276600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Tif\第二章\Dz020205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96" b="10947"/>
          <a:stretch>
            <a:fillRect/>
          </a:stretch>
        </p:blipFill>
        <p:spPr bwMode="auto">
          <a:xfrm>
            <a:off x="762000" y="1428328"/>
            <a:ext cx="3276600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28600" y="590128"/>
            <a:ext cx="77724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  <a:cs typeface="+mj-cs"/>
              </a:defRPr>
            </a:lvl1pPr>
            <a:lvl2pPr>
              <a:defRPr sz="3800">
                <a:solidFill>
                  <a:schemeClr val="tx2"/>
                </a:solidFill>
              </a:defRPr>
            </a:lvl2pPr>
            <a:lvl3pPr>
              <a:defRPr sz="3800">
                <a:solidFill>
                  <a:schemeClr val="tx2"/>
                </a:solidFill>
              </a:defRPr>
            </a:lvl3pPr>
            <a:lvl4pPr>
              <a:defRPr sz="3800">
                <a:solidFill>
                  <a:schemeClr val="tx2"/>
                </a:solidFill>
              </a:defRPr>
            </a:lvl4pPr>
            <a:lvl5pPr>
              <a:defRPr sz="3800">
                <a:solidFill>
                  <a:schemeClr val="tx2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4. </a:t>
            </a:r>
            <a:r>
              <a:rPr lang="zh-CN" altLang="en-US" dirty="0" smtClean="0"/>
              <a:t>直流</a:t>
            </a:r>
            <a:r>
              <a:rPr lang="zh-CN" altLang="en-US" dirty="0"/>
              <a:t>负载线和交流负载线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85800" y="577172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b="1" i="1">
                <a:solidFill>
                  <a:srgbClr val="010000"/>
                </a:solidFill>
              </a:rPr>
              <a:t>U</a:t>
            </a:r>
            <a:r>
              <a:rPr kumimoji="0" lang="en-US" altLang="zh-CN" b="1" baseline="-25000">
                <a:solidFill>
                  <a:srgbClr val="010000"/>
                </a:solidFill>
              </a:rPr>
              <a:t>om</a:t>
            </a:r>
            <a:r>
              <a:rPr kumimoji="0" lang="en-US" altLang="zh-CN" b="1">
                <a:solidFill>
                  <a:srgbClr val="010000"/>
                </a:solidFill>
              </a:rPr>
              <a:t>=?</a:t>
            </a:r>
            <a:r>
              <a:rPr kumimoji="0" lang="en-US" altLang="zh-CN" b="1" i="1">
                <a:solidFill>
                  <a:srgbClr val="010000"/>
                </a:solidFill>
              </a:rPr>
              <a:t>Q</a:t>
            </a:r>
            <a:r>
              <a:rPr kumimoji="0" lang="zh-CN" altLang="en-US" b="1">
                <a:solidFill>
                  <a:srgbClr val="010000"/>
                </a:solidFill>
              </a:rPr>
              <a:t>点在什么位置</a:t>
            </a:r>
            <a:r>
              <a:rPr kumimoji="0" lang="en-US" altLang="zh-CN" b="1" i="1">
                <a:solidFill>
                  <a:srgbClr val="010000"/>
                </a:solidFill>
              </a:rPr>
              <a:t>U</a:t>
            </a:r>
            <a:r>
              <a:rPr kumimoji="0" lang="en-US" altLang="zh-CN" b="1" baseline="-25000">
                <a:solidFill>
                  <a:srgbClr val="010000"/>
                </a:solidFill>
              </a:rPr>
              <a:t>om</a:t>
            </a:r>
            <a:r>
              <a:rPr kumimoji="0" lang="zh-CN" altLang="en-US" b="1">
                <a:solidFill>
                  <a:srgbClr val="010000"/>
                </a:solidFill>
              </a:rPr>
              <a:t>最大？</a:t>
            </a:r>
            <a:endParaRPr kumimoji="0" lang="zh-CN" altLang="en-US" b="1" baseline="-25000">
              <a:solidFill>
                <a:srgbClr val="010000"/>
              </a:solidFill>
            </a:endParaRPr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829393"/>
              </p:ext>
            </p:extLst>
          </p:nvPr>
        </p:nvGraphicFramePr>
        <p:xfrm>
          <a:off x="4419600" y="1352128"/>
          <a:ext cx="37338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67" name="Photo Editor 照片" r:id="rId6" imgW="13057143" imgH="10104762" progId="MSPhotoEd.3">
                  <p:embed/>
                </p:oleObj>
              </mc:Choice>
              <mc:Fallback>
                <p:oleObj name="Photo Editor 照片" r:id="rId6" imgW="13057143" imgH="101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52128"/>
                        <a:ext cx="373380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8"/>
          <p:cNvSpPr>
            <a:spLocks/>
          </p:cNvSpPr>
          <p:nvPr/>
        </p:nvSpPr>
        <p:spPr bwMode="auto">
          <a:xfrm>
            <a:off x="5181600" y="5695528"/>
            <a:ext cx="3124200" cy="685800"/>
          </a:xfrm>
          <a:prstGeom prst="borderCallout2">
            <a:avLst>
              <a:gd name="adj1" fmla="val 16667"/>
              <a:gd name="adj2" fmla="val -2440"/>
              <a:gd name="adj3" fmla="val 16667"/>
              <a:gd name="adj4" fmla="val -19917"/>
              <a:gd name="adj5" fmla="val -129167"/>
              <a:gd name="adj6" fmla="val -37958"/>
            </a:avLst>
          </a:prstGeom>
          <a:solidFill>
            <a:srgbClr val="66FFFF"/>
          </a:solidFill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kumimoji="0" lang="zh-CN" altLang="en-US" sz="2000" b="1">
                <a:solidFill>
                  <a:srgbClr val="000000"/>
                </a:solidFill>
              </a:rPr>
              <a:t>交流负载线应过</a:t>
            </a:r>
            <a:r>
              <a:rPr kumimoji="0" lang="en-US" altLang="zh-CN" sz="2000" b="1" i="1">
                <a:solidFill>
                  <a:srgbClr val="000000"/>
                </a:solidFill>
              </a:rPr>
              <a:t>Q</a:t>
            </a:r>
            <a:r>
              <a:rPr kumimoji="0" lang="zh-CN" altLang="en-US" sz="2000" b="1">
                <a:solidFill>
                  <a:srgbClr val="000000"/>
                </a:solidFill>
              </a:rPr>
              <a:t>点，且斜率决定于（</a:t>
            </a:r>
            <a:r>
              <a:rPr kumimoji="0" lang="en-US" altLang="zh-CN" sz="2000" b="1" i="1">
                <a:solidFill>
                  <a:srgbClr val="000000"/>
                </a:solidFill>
              </a:rPr>
              <a:t>R</a:t>
            </a:r>
            <a:r>
              <a:rPr kumimoji="0" lang="en-US" altLang="zh-CN" sz="2000" b="1" baseline="-25000">
                <a:solidFill>
                  <a:srgbClr val="000000"/>
                </a:solidFill>
              </a:rPr>
              <a:t>c</a:t>
            </a:r>
            <a:r>
              <a:rPr kumimoji="0" lang="en-US" altLang="zh-CN" sz="2000" b="1">
                <a:solidFill>
                  <a:srgbClr val="000000"/>
                </a:solidFill>
              </a:rPr>
              <a:t>∥</a:t>
            </a:r>
            <a:r>
              <a:rPr kumimoji="0" lang="en-US" altLang="zh-CN" sz="2000" b="1" i="1">
                <a:solidFill>
                  <a:srgbClr val="000000"/>
                </a:solidFill>
              </a:rPr>
              <a:t>R</a:t>
            </a:r>
            <a:r>
              <a:rPr kumimoji="0" lang="en-US" altLang="zh-CN" sz="2000" b="1" baseline="-25000">
                <a:solidFill>
                  <a:srgbClr val="000000"/>
                </a:solidFill>
              </a:rPr>
              <a:t>L</a:t>
            </a:r>
            <a:r>
              <a:rPr kumimoji="0" lang="zh-CN" altLang="en-US" sz="2000" b="1">
                <a:solidFill>
                  <a:srgbClr val="000000"/>
                </a:solidFill>
              </a:rPr>
              <a:t>）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325832"/>
              </p:ext>
            </p:extLst>
          </p:nvPr>
        </p:nvGraphicFramePr>
        <p:xfrm>
          <a:off x="5486400" y="4682703"/>
          <a:ext cx="14478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68" name="Photo Editor 照片" r:id="rId8" imgW="2523810" imgH="4772691" progId="MSPhotoEd.3">
                  <p:embed/>
                </p:oleObj>
              </mc:Choice>
              <mc:Fallback>
                <p:oleObj name="Photo Editor 照片" r:id="rId8" imgW="2523810" imgH="477269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682703"/>
                        <a:ext cx="14478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5505450" y="2342728"/>
            <a:ext cx="0" cy="3048000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 flipH="1" flipV="1">
            <a:off x="5181600" y="1275928"/>
            <a:ext cx="1752600" cy="2667000"/>
          </a:xfrm>
          <a:prstGeom prst="line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0" name="Group 12"/>
          <p:cNvGrpSpPr>
            <a:grpSpLocks/>
          </p:cNvGrpSpPr>
          <p:nvPr/>
        </p:nvGrpSpPr>
        <p:grpSpPr bwMode="auto">
          <a:xfrm>
            <a:off x="5905500" y="3714328"/>
            <a:ext cx="1333500" cy="1219200"/>
            <a:chOff x="3672" y="2160"/>
            <a:chExt cx="840" cy="768"/>
          </a:xfrm>
        </p:grpSpPr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4320" y="2160"/>
            <a:ext cx="14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69" name="Equation" r:id="rId10" imgW="152280" imgH="164880" progId="Equation.3">
                    <p:embed/>
                  </p:oleObj>
                </mc:Choice>
                <mc:Fallback>
                  <p:oleObj name="Equation" r:id="rId10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14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320" y="2304"/>
              <a:ext cx="0" cy="62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3865" y="2496"/>
              <a:ext cx="0" cy="24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672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4320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" name="Object 18"/>
            <p:cNvGraphicFramePr>
              <a:graphicFrameLocks noChangeAspect="1"/>
            </p:cNvGraphicFramePr>
            <p:nvPr/>
          </p:nvGraphicFramePr>
          <p:xfrm>
            <a:off x="3888" y="2544"/>
            <a:ext cx="3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70" name="Equation" r:id="rId12" imgW="393480" imgH="253800" progId="Equation.3">
                    <p:embed/>
                  </p:oleObj>
                </mc:Choice>
                <mc:Fallback>
                  <p:oleObj name="Equation" r:id="rId12" imgW="393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44"/>
                          <a:ext cx="3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utoUpdateAnimBg="0"/>
      <p:bldP spid="16" grpId="0" animBg="1" autoUpdateAnimBg="0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052736"/>
            <a:ext cx="7772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>
              <a:defRPr sz="3200">
                <a:solidFill>
                  <a:schemeClr val="tx2"/>
                </a:solidFill>
                <a:latin typeface="华文行楷" pitchFamily="2" charset="-122"/>
                <a:ea typeface="华文行楷" pitchFamily="2" charset="-122"/>
                <a:cs typeface="+mj-cs"/>
              </a:defRPr>
            </a:lvl1pPr>
            <a:lvl2pPr>
              <a:defRPr sz="3800">
                <a:solidFill>
                  <a:schemeClr val="tx2"/>
                </a:solidFill>
              </a:defRPr>
            </a:lvl2pPr>
            <a:lvl3pPr>
              <a:defRPr sz="3800">
                <a:solidFill>
                  <a:schemeClr val="tx2"/>
                </a:solidFill>
              </a:defRPr>
            </a:lvl3pPr>
            <a:lvl4pPr>
              <a:defRPr sz="3800">
                <a:solidFill>
                  <a:schemeClr val="tx2"/>
                </a:solidFill>
              </a:defRPr>
            </a:lvl4pPr>
            <a:lvl5pPr>
              <a:defRPr sz="3800">
                <a:solidFill>
                  <a:schemeClr val="tx2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5</a:t>
            </a:r>
            <a:r>
              <a:rPr lang="en-US" altLang="zh-CN" dirty="0"/>
              <a:t>.</a:t>
            </a:r>
            <a:r>
              <a:rPr lang="zh-CN" altLang="zh-CN" dirty="0" smtClean="0"/>
              <a:t>图解法的</a:t>
            </a:r>
            <a:r>
              <a:rPr lang="zh-CN" altLang="en-US" dirty="0" smtClean="0"/>
              <a:t>适用范围</a:t>
            </a:r>
            <a:endParaRPr lang="zh-CN" altLang="en-US" dirty="0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914400" y="1967136"/>
            <a:ext cx="784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smtClean="0">
                <a:solidFill>
                  <a:srgbClr val="010000"/>
                </a:solidFill>
              </a:rPr>
              <a:t>形象直观；</a:t>
            </a:r>
          </a:p>
          <a:p>
            <a:r>
              <a:rPr lang="zh-CN" altLang="en-US" sz="2800" b="1" smtClean="0">
                <a:solidFill>
                  <a:srgbClr val="010000"/>
                </a:solidFill>
              </a:rPr>
              <a:t>适应于</a:t>
            </a:r>
            <a:r>
              <a:rPr lang="en-US" altLang="zh-CN" sz="2800" b="1" i="1" smtClean="0">
                <a:solidFill>
                  <a:srgbClr val="010000"/>
                </a:solidFill>
              </a:rPr>
              <a:t>Q</a:t>
            </a:r>
            <a:r>
              <a:rPr lang="zh-CN" altLang="zh-CN" sz="2800" b="1" smtClean="0">
                <a:solidFill>
                  <a:srgbClr val="010000"/>
                </a:solidFill>
              </a:rPr>
              <a:t>点</a:t>
            </a:r>
            <a:r>
              <a:rPr lang="zh-CN" altLang="en-US" sz="2800" b="1" smtClean="0">
                <a:solidFill>
                  <a:srgbClr val="010000"/>
                </a:solidFill>
              </a:rPr>
              <a:t>分析</a:t>
            </a:r>
            <a:r>
              <a:rPr lang="zh-CN" altLang="zh-CN" sz="2800" b="1" smtClean="0">
                <a:solidFill>
                  <a:srgbClr val="010000"/>
                </a:solidFill>
              </a:rPr>
              <a:t>、失真分析、最大不失真输出电压的分析；</a:t>
            </a:r>
          </a:p>
          <a:p>
            <a:r>
              <a:rPr lang="zh-CN" altLang="zh-CN" sz="2800" b="1" smtClean="0">
                <a:solidFill>
                  <a:srgbClr val="010000"/>
                </a:solidFill>
              </a:rPr>
              <a:t>能够用于大信号分析；</a:t>
            </a:r>
          </a:p>
          <a:p>
            <a:r>
              <a:rPr lang="zh-CN" altLang="zh-CN" sz="2800" b="1" smtClean="0">
                <a:solidFill>
                  <a:srgbClr val="010000"/>
                </a:solidFill>
              </a:rPr>
              <a:t>不易准确求解；</a:t>
            </a:r>
          </a:p>
          <a:p>
            <a:r>
              <a:rPr lang="zh-CN" altLang="zh-CN" sz="2800" b="1" smtClean="0">
                <a:solidFill>
                  <a:srgbClr val="010000"/>
                </a:solidFill>
              </a:rPr>
              <a:t>不能求解输入电阻、输出电阻、频带等参数。</a:t>
            </a:r>
            <a:endParaRPr lang="zh-CN" altLang="zh-CN" sz="2800" b="1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08050"/>
            <a:ext cx="7772400" cy="568325"/>
          </a:xfrm>
        </p:spPr>
        <p:txBody>
          <a:bodyPr/>
          <a:lstStyle/>
          <a:p>
            <a:pPr algn="l"/>
            <a:r>
              <a:rPr lang="zh-CN" altLang="en-US" sz="4000">
                <a:solidFill>
                  <a:schemeClr val="tx1"/>
                </a:solidFill>
                <a:ea typeface="华文行楷" pitchFamily="2" charset="-122"/>
              </a:rPr>
              <a:t>讨论一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628775"/>
            <a:ext cx="7272337" cy="2016125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NPN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型晶体管组成一个在本节课中未见过的共射放大电路。</a:t>
            </a:r>
          </a:p>
          <a:p>
            <a:pPr marL="609600" indent="-609600">
              <a:buFontTx/>
              <a:buNone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PNP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型晶体管组成一个共射放大电路。</a:t>
            </a:r>
          </a:p>
          <a:p>
            <a:pPr marL="609600" indent="-609600"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3.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画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出图示电路的直流通路和交流通路。</a:t>
            </a:r>
          </a:p>
        </p:txBody>
      </p:sp>
      <p:graphicFrame>
        <p:nvGraphicFramePr>
          <p:cNvPr id="7373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38163" y="3860800"/>
          <a:ext cx="2744787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43" name="Photo Editor 照片" r:id="rId4" imgW="11247619" imgH="8352381" progId="MSPhotoEd.3">
                  <p:embed/>
                </p:oleObj>
              </mc:Choice>
              <mc:Fallback>
                <p:oleObj name="Photo Editor 照片" r:id="rId4" imgW="11247619" imgH="83523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3860800"/>
                        <a:ext cx="2744787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419475" y="3933825"/>
          <a:ext cx="2376488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44" name="Photo Editor 照片" r:id="rId6" imgW="9723810" imgH="8123810" progId="MSPhotoEd.3">
                  <p:embed/>
                </p:oleObj>
              </mc:Choice>
              <mc:Fallback>
                <p:oleObj name="Photo Editor 照片" r:id="rId6" imgW="9723810" imgH="81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933825"/>
                        <a:ext cx="2376488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6"/>
          <p:cNvGraphicFramePr>
            <a:graphicFrameLocks noChangeAspect="1"/>
          </p:cNvGraphicFramePr>
          <p:nvPr/>
        </p:nvGraphicFramePr>
        <p:xfrm>
          <a:off x="5867400" y="3933825"/>
          <a:ext cx="291623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45" name="Photo Editor 照片" r:id="rId8" imgW="12069860" imgH="8333333" progId="MSPhotoEd.3">
                  <p:embed/>
                </p:oleObj>
              </mc:Choice>
              <mc:Fallback>
                <p:oleObj name="Photo Editor 照片" r:id="rId8" imgW="12069860" imgH="833333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933825"/>
                        <a:ext cx="2916238" cy="201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1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85786" y="1844675"/>
            <a:ext cx="8358214" cy="1419225"/>
          </a:xfrm>
        </p:spPr>
        <p:txBody>
          <a:bodyPr/>
          <a:lstStyle/>
          <a:p>
            <a:r>
              <a:rPr lang="en-US" altLang="zh-CN" sz="4000" dirty="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§2.1  </a:t>
            </a:r>
            <a:r>
              <a:rPr lang="zh-CN" altLang="en-US" sz="40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放大的概念与放大电路</a:t>
            </a:r>
            <a:br>
              <a:rPr lang="zh-CN" altLang="en-US" sz="40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  <a:cs typeface="Times New Roman" pitchFamily="18" charset="0"/>
              </a:rPr>
            </a:br>
            <a:r>
              <a:rPr lang="zh-CN" altLang="en-US" sz="40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的性能指标</a:t>
            </a:r>
          </a:p>
        </p:txBody>
      </p:sp>
      <p:sp>
        <p:nvSpPr>
          <p:cNvPr id="47107" name="Text Box 3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339975" y="3644900"/>
            <a:ext cx="35226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zh-CN" altLang="en-US" sz="3200">
                <a:latin typeface="Times New Roman" pitchFamily="18" charset="0"/>
                <a:ea typeface="华文楷体" pitchFamily="2" charset="-122"/>
              </a:rPr>
              <a:t>一、放大的概念</a:t>
            </a:r>
          </a:p>
        </p:txBody>
      </p:sp>
      <p:sp>
        <p:nvSpPr>
          <p:cNvPr id="47114" name="Text Box 10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339975" y="4365625"/>
            <a:ext cx="4746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kumimoji="1" lang="zh-CN" altLang="en-US" sz="3200">
                <a:latin typeface="Times New Roman" pitchFamily="18" charset="0"/>
                <a:ea typeface="华文楷体" pitchFamily="2" charset="-122"/>
              </a:rPr>
              <a:t>二、放大电路的性能指标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7239000" cy="5334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三、等效电路法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371600"/>
            <a:ext cx="7724775" cy="914400"/>
          </a:xfrm>
          <a:noFill/>
          <a:ln/>
        </p:spPr>
        <p:txBody>
          <a:bodyPr/>
          <a:lstStyle/>
          <a:p>
            <a:r>
              <a:rPr lang="zh-CN" altLang="en-US" sz="2400" b="1" dirty="0">
                <a:latin typeface="宋体" charset="-122"/>
              </a:rPr>
              <a:t>半导体器件的非线性特性使放大电路的分析复杂化。利用线性元件建立模型，来描述非线性器件的特性。</a:t>
            </a:r>
            <a:endParaRPr lang="zh-CN" altLang="zh-CN" sz="2800" b="1" dirty="0">
              <a:latin typeface="宋体" charset="-122"/>
            </a:endParaRPr>
          </a:p>
        </p:txBody>
      </p:sp>
      <p:pic>
        <p:nvPicPr>
          <p:cNvPr id="80900" name="Picture 4" descr="Dz02020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 contrast="78000"/>
            <a:grayscl/>
            <a:biLevel thresh="50000"/>
          </a:blip>
          <a:srcRect t="-2982" b="-4347"/>
          <a:stretch>
            <a:fillRect/>
          </a:stretch>
        </p:blipFill>
        <p:spPr bwMode="auto">
          <a:xfrm>
            <a:off x="1214414" y="2928934"/>
            <a:ext cx="3505200" cy="25225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19113" y="2209800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l">
              <a:spcBef>
                <a:spcPct val="20000"/>
              </a:spcBef>
            </a:pPr>
            <a:r>
              <a:rPr kumimoji="1" lang="en-US" altLang="zh-CN" sz="2800" b="0" dirty="0">
                <a:latin typeface="华文行楷" pitchFamily="2" charset="-122"/>
                <a:ea typeface="华文行楷" pitchFamily="2" charset="-122"/>
              </a:rPr>
              <a:t>1. </a:t>
            </a:r>
            <a:r>
              <a:rPr kumimoji="1" lang="zh-CN" altLang="en-US" sz="2800" b="0" dirty="0">
                <a:latin typeface="华文行楷" pitchFamily="2" charset="-122"/>
                <a:ea typeface="华文行楷" pitchFamily="2" charset="-122"/>
              </a:rPr>
              <a:t>直流模型</a:t>
            </a:r>
            <a:r>
              <a:rPr kumimoji="1" lang="zh-CN" altLang="en-US" sz="2400" dirty="0">
                <a:latin typeface="宋体" charset="-122"/>
              </a:rPr>
              <a:t>：</a:t>
            </a:r>
            <a:r>
              <a:rPr kumimoji="1" lang="zh-CN" altLang="en-US" sz="2400" b="1" dirty="0">
                <a:latin typeface="宋体" charset="-122"/>
              </a:rPr>
              <a:t>适于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zh-CN" sz="2400" b="1" dirty="0">
                <a:latin typeface="宋体" charset="-122"/>
              </a:rPr>
              <a:t>点的分析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aphicFrame>
        <p:nvGraphicFramePr>
          <p:cNvPr id="80912" name="Object 16"/>
          <p:cNvGraphicFramePr>
            <a:graphicFrameLocks noChangeAspect="1"/>
          </p:cNvGraphicFramePr>
          <p:nvPr/>
        </p:nvGraphicFramePr>
        <p:xfrm>
          <a:off x="5286380" y="3286124"/>
          <a:ext cx="2209800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7" name="公式" r:id="rId5" imgW="1180800" imgH="939600" progId="Equation.3">
                  <p:embed/>
                </p:oleObj>
              </mc:Choice>
              <mc:Fallback>
                <p:oleObj name="公式" r:id="rId5" imgW="1180800" imgH="939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3286124"/>
                        <a:ext cx="2209800" cy="1758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3" name="AutoShape 17"/>
          <p:cNvSpPr>
            <a:spLocks/>
          </p:cNvSpPr>
          <p:nvPr/>
        </p:nvSpPr>
        <p:spPr bwMode="auto">
          <a:xfrm>
            <a:off x="6572264" y="2428868"/>
            <a:ext cx="1514466" cy="685800"/>
          </a:xfrm>
          <a:prstGeom prst="borderCallout1">
            <a:avLst>
              <a:gd name="adj1" fmla="val 102543"/>
              <a:gd name="adj2" fmla="val 44493"/>
              <a:gd name="adj3" fmla="val 136473"/>
              <a:gd name="adj4" fmla="val 27508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>
                <a:latin typeface="Times New Roman" pitchFamily="18" charset="0"/>
              </a:rPr>
              <a:t>输入回路等效为恒压源</a:t>
            </a:r>
          </a:p>
        </p:txBody>
      </p:sp>
      <p:sp>
        <p:nvSpPr>
          <p:cNvPr id="80914" name="AutoShape 18"/>
          <p:cNvSpPr>
            <a:spLocks/>
          </p:cNvSpPr>
          <p:nvPr/>
        </p:nvSpPr>
        <p:spPr bwMode="auto">
          <a:xfrm>
            <a:off x="1214414" y="5715016"/>
            <a:ext cx="4340225" cy="457200"/>
          </a:xfrm>
          <a:prstGeom prst="borderCallout1">
            <a:avLst>
              <a:gd name="adj1" fmla="val -5509"/>
              <a:gd name="adj2" fmla="val 65332"/>
              <a:gd name="adj3" fmla="val -296699"/>
              <a:gd name="adj4" fmla="val 92818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 dirty="0">
                <a:latin typeface="Times New Roman" pitchFamily="18" charset="0"/>
              </a:rPr>
              <a:t>输出回路等效为电流控制的电流源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/>
      <p:bldP spid="80902" grpId="0" build="p" autoUpdateAnimBg="0"/>
      <p:bldP spid="80913" grpId="0" animBg="1" autoUpdateAnimBg="0"/>
      <p:bldP spid="8091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7239000" cy="5334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三、等效电路法</a:t>
            </a:r>
          </a:p>
        </p:txBody>
      </p:sp>
      <p:pic>
        <p:nvPicPr>
          <p:cNvPr id="80900" name="Picture 4" descr="Dz02020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 contrast="78000"/>
            <a:grayscl/>
            <a:biLevel thresh="50000"/>
          </a:blip>
          <a:srcRect t="-2982" b="-4347"/>
          <a:stretch>
            <a:fillRect/>
          </a:stretch>
        </p:blipFill>
        <p:spPr bwMode="auto">
          <a:xfrm>
            <a:off x="857224" y="2928934"/>
            <a:ext cx="3505200" cy="25225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0901" name="Picture 5" descr="Dz0203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105" t="7144" b="28554"/>
          <a:stretch>
            <a:fillRect/>
          </a:stretch>
        </p:blipFill>
        <p:spPr bwMode="auto">
          <a:xfrm>
            <a:off x="4533928" y="3214686"/>
            <a:ext cx="4038600" cy="20574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00034" y="1571612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l">
              <a:spcBef>
                <a:spcPct val="20000"/>
              </a:spcBef>
            </a:pPr>
            <a:r>
              <a:rPr kumimoji="1" lang="en-US" altLang="zh-CN" sz="2800" b="0" dirty="0">
                <a:latin typeface="华文行楷" pitchFamily="2" charset="-122"/>
                <a:ea typeface="华文行楷" pitchFamily="2" charset="-122"/>
              </a:rPr>
              <a:t>1. </a:t>
            </a:r>
            <a:r>
              <a:rPr kumimoji="1" lang="zh-CN" altLang="en-US" sz="2800" b="0" dirty="0">
                <a:latin typeface="华文行楷" pitchFamily="2" charset="-122"/>
                <a:ea typeface="华文行楷" pitchFamily="2" charset="-122"/>
              </a:rPr>
              <a:t>直流模型</a:t>
            </a:r>
            <a:r>
              <a:rPr kumimoji="1" lang="zh-CN" altLang="en-US" sz="2400" dirty="0">
                <a:latin typeface="宋体" charset="-122"/>
              </a:rPr>
              <a:t>：</a:t>
            </a:r>
            <a:r>
              <a:rPr kumimoji="1" lang="zh-CN" altLang="en-US" sz="2400" b="1" dirty="0">
                <a:latin typeface="宋体" charset="-122"/>
              </a:rPr>
              <a:t>适于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zh-CN" sz="2400" b="1" dirty="0">
                <a:latin typeface="宋体" charset="-122"/>
              </a:rPr>
              <a:t>点的分析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43528" y="3824286"/>
            <a:ext cx="1651000" cy="1905000"/>
            <a:chOff x="3168" y="2448"/>
            <a:chExt cx="1040" cy="1200"/>
          </a:xfrm>
        </p:grpSpPr>
        <p:sp>
          <p:nvSpPr>
            <p:cNvPr id="80904" name="AutoShape 8"/>
            <p:cNvSpPr>
              <a:spLocks/>
            </p:cNvSpPr>
            <p:nvPr/>
          </p:nvSpPr>
          <p:spPr bwMode="auto">
            <a:xfrm>
              <a:off x="3168" y="3408"/>
              <a:ext cx="1040" cy="240"/>
            </a:xfrm>
            <a:prstGeom prst="borderCallout2">
              <a:avLst>
                <a:gd name="adj1" fmla="val 30000"/>
                <a:gd name="adj2" fmla="val 104616"/>
                <a:gd name="adj3" fmla="val 30000"/>
                <a:gd name="adj4" fmla="val 123847"/>
                <a:gd name="adj5" fmla="val -407083"/>
                <a:gd name="adj6" fmla="val 143847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hangingPunct="0"/>
              <a:r>
                <a:rPr lang="zh-CN" altLang="en-US" sz="2000" b="1" dirty="0">
                  <a:latin typeface="Times New Roman" pitchFamily="18" charset="0"/>
                </a:rPr>
                <a:t>理想二极管</a:t>
              </a:r>
            </a:p>
          </p:txBody>
        </p:sp>
        <p:sp>
          <p:nvSpPr>
            <p:cNvPr id="80905" name="Line 9"/>
            <p:cNvSpPr>
              <a:spLocks noChangeShapeType="1"/>
            </p:cNvSpPr>
            <p:nvPr/>
          </p:nvSpPr>
          <p:spPr bwMode="auto">
            <a:xfrm flipH="1">
              <a:off x="3264" y="2448"/>
              <a:ext cx="144" cy="91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1052513" y="60198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利用估算法求解静态工作点，实质上利用了直流模型。</a:t>
            </a:r>
          </a:p>
        </p:txBody>
      </p:sp>
      <p:graphicFrame>
        <p:nvGraphicFramePr>
          <p:cNvPr id="80912" name="Object 16"/>
          <p:cNvGraphicFramePr>
            <a:graphicFrameLocks noChangeAspect="1"/>
          </p:cNvGraphicFramePr>
          <p:nvPr/>
        </p:nvGraphicFramePr>
        <p:xfrm>
          <a:off x="6429388" y="1357298"/>
          <a:ext cx="2209800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9" name="公式" r:id="rId6" imgW="1180800" imgH="939600" progId="Equation.3">
                  <p:embed/>
                </p:oleObj>
              </mc:Choice>
              <mc:Fallback>
                <p:oleObj name="公式" r:id="rId6" imgW="1180800" imgH="939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1357298"/>
                        <a:ext cx="2209800" cy="1758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3" name="AutoShape 17"/>
          <p:cNvSpPr>
            <a:spLocks/>
          </p:cNvSpPr>
          <p:nvPr/>
        </p:nvSpPr>
        <p:spPr bwMode="auto">
          <a:xfrm>
            <a:off x="5500694" y="500042"/>
            <a:ext cx="1514466" cy="685800"/>
          </a:xfrm>
          <a:prstGeom prst="borderCallout1">
            <a:avLst>
              <a:gd name="adj1" fmla="val 16667"/>
              <a:gd name="adj2" fmla="val 103847"/>
              <a:gd name="adj3" fmla="val 131953"/>
              <a:gd name="adj4" fmla="val 145193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>
                <a:latin typeface="Times New Roman" pitchFamily="18" charset="0"/>
              </a:rPr>
              <a:t>输入回路等效为恒压源</a:t>
            </a:r>
          </a:p>
        </p:txBody>
      </p:sp>
      <p:sp>
        <p:nvSpPr>
          <p:cNvPr id="80914" name="AutoShape 18"/>
          <p:cNvSpPr>
            <a:spLocks/>
          </p:cNvSpPr>
          <p:nvPr/>
        </p:nvSpPr>
        <p:spPr bwMode="auto">
          <a:xfrm>
            <a:off x="1142976" y="2285992"/>
            <a:ext cx="4340225" cy="457200"/>
          </a:xfrm>
          <a:prstGeom prst="borderCallout1">
            <a:avLst>
              <a:gd name="adj1" fmla="val 25000"/>
              <a:gd name="adj2" fmla="val 101755"/>
              <a:gd name="adj3" fmla="val -49241"/>
              <a:gd name="adj4" fmla="val 121028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 dirty="0">
                <a:latin typeface="Times New Roman" pitchFamily="18" charset="0"/>
              </a:rPr>
              <a:t>输出回路等效为电流控制的电流源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 build="p" autoUpdateAnimBg="0"/>
      <p:bldP spid="80906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696200" cy="64135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晶体管的</a:t>
            </a:r>
            <a:r>
              <a:rPr lang="en-US" altLang="zh-CN" sz="2800" b="1" i="1">
                <a:solidFill>
                  <a:schemeClr val="tx1"/>
                </a:solidFill>
              </a:rPr>
              <a:t>h</a:t>
            </a:r>
            <a:r>
              <a:rPr lang="zh-CN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参数等效模型（交流等效模型）</a:t>
            </a:r>
            <a:endParaRPr lang="zh-CN" altLang="en-US" sz="280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2057400"/>
            <a:ext cx="4724400" cy="13716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b="1">
                <a:latin typeface="宋体" charset="-122"/>
              </a:rPr>
              <a:t>在交流通路中可将晶体管看成为一个二端口网络，输入回路、输出回路各为一个端口。</a:t>
            </a:r>
          </a:p>
        </p:txBody>
      </p:sp>
      <p:pic>
        <p:nvPicPr>
          <p:cNvPr id="82948" name="Picture 4" descr="Dz0203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583" t="44037" r="29283" b="32111"/>
          <a:stretch>
            <a:fillRect/>
          </a:stretch>
        </p:blipFill>
        <p:spPr bwMode="auto">
          <a:xfrm>
            <a:off x="5332413" y="1905000"/>
            <a:ext cx="3048000" cy="168751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2949" name="Picture 5" descr="Dz0203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0550"/>
          <a:stretch>
            <a:fillRect/>
          </a:stretch>
        </p:blipFill>
        <p:spPr bwMode="auto">
          <a:xfrm>
            <a:off x="684213" y="3429000"/>
            <a:ext cx="5715000" cy="2673350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82950" name="Object 6"/>
          <p:cNvGraphicFramePr>
            <a:graphicFrameLocks noChangeAspect="1"/>
          </p:cNvGraphicFramePr>
          <p:nvPr/>
        </p:nvGraphicFramePr>
        <p:xfrm>
          <a:off x="6442075" y="4391025"/>
          <a:ext cx="23622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3" name="公式" r:id="rId6" imgW="1041120" imgH="482400" progId="Equation.3">
                  <p:embed/>
                </p:oleObj>
              </mc:Choice>
              <mc:Fallback>
                <p:oleObj name="公式" r:id="rId6" imgW="104112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075" y="4391025"/>
                        <a:ext cx="2362200" cy="10922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1042988" y="1557338"/>
            <a:ext cx="2447925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低频小信号模型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875213" y="1916113"/>
            <a:ext cx="3263900" cy="1063625"/>
            <a:chOff x="3072" y="1136"/>
            <a:chExt cx="2056" cy="670"/>
          </a:xfrm>
        </p:grpSpPr>
        <p:graphicFrame>
          <p:nvGraphicFramePr>
            <p:cNvPr id="84995" name="Object 3"/>
            <p:cNvGraphicFramePr>
              <a:graphicFrameLocks noChangeAspect="1"/>
            </p:cNvGraphicFramePr>
            <p:nvPr/>
          </p:nvGraphicFramePr>
          <p:xfrm>
            <a:off x="3450" y="1136"/>
            <a:ext cx="1678" cy="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12" name="Equation" r:id="rId3" imgW="1269720" imgH="507960" progId="Equation.3">
                    <p:embed/>
                  </p:oleObj>
                </mc:Choice>
                <mc:Fallback>
                  <p:oleObj name="Equation" r:id="rId3" imgW="1269720" imgH="50796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1136"/>
                          <a:ext cx="1678" cy="67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996" name="AutoShape 4"/>
            <p:cNvSpPr>
              <a:spLocks noChangeArrowheads="1"/>
            </p:cNvSpPr>
            <p:nvPr/>
          </p:nvSpPr>
          <p:spPr bwMode="auto">
            <a:xfrm>
              <a:off x="3072" y="144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99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7772400" cy="533400"/>
          </a:xfrm>
        </p:spPr>
        <p:txBody>
          <a:bodyPr/>
          <a:lstStyle/>
          <a:p>
            <a:pPr algn="l"/>
            <a:r>
              <a:rPr lang="zh-CN" altLang="en-US" sz="2800" b="1"/>
              <a:t>在低频、小信号作用下的关系式</a:t>
            </a:r>
          </a:p>
        </p:txBody>
      </p:sp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684213" y="1484313"/>
          <a:ext cx="4191000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3" name="Equation" r:id="rId5" imgW="2197080" imgH="914400" progId="Equation.3">
                  <p:embed/>
                </p:oleObj>
              </mc:Choice>
              <mc:Fallback>
                <p:oleObj name="Equation" r:id="rId5" imgW="219708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84313"/>
                        <a:ext cx="4191000" cy="174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999" name="Picture 7" descr="Dz0203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4000"/>
          </a:blip>
          <a:srcRect l="14812" t="67703" r="15804" b="5997"/>
          <a:stretch>
            <a:fillRect/>
          </a:stretch>
        </p:blipFill>
        <p:spPr bwMode="auto">
          <a:xfrm>
            <a:off x="2208213" y="4151313"/>
            <a:ext cx="4572000" cy="20542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08013" y="3617913"/>
            <a:ext cx="5943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</a:rPr>
              <a:t>交流等效模型（按式子画模型）</a:t>
            </a:r>
          </a:p>
        </p:txBody>
      </p:sp>
      <p:sp>
        <p:nvSpPr>
          <p:cNvPr id="85001" name="AutoShape 9"/>
          <p:cNvSpPr>
            <a:spLocks/>
          </p:cNvSpPr>
          <p:nvPr/>
        </p:nvSpPr>
        <p:spPr bwMode="auto">
          <a:xfrm>
            <a:off x="5103813" y="1331913"/>
            <a:ext cx="990600" cy="509587"/>
          </a:xfrm>
          <a:prstGeom prst="borderCallout2">
            <a:avLst>
              <a:gd name="adj1" fmla="val 22431"/>
              <a:gd name="adj2" fmla="val 107694"/>
              <a:gd name="adj3" fmla="val 22431"/>
              <a:gd name="adj4" fmla="val 126282"/>
              <a:gd name="adj5" fmla="val 141120"/>
              <a:gd name="adj6" fmla="val 145671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电阻</a:t>
            </a:r>
          </a:p>
        </p:txBody>
      </p:sp>
      <p:sp>
        <p:nvSpPr>
          <p:cNvPr id="85002" name="AutoShape 10"/>
          <p:cNvSpPr>
            <a:spLocks/>
          </p:cNvSpPr>
          <p:nvPr/>
        </p:nvSpPr>
        <p:spPr bwMode="auto">
          <a:xfrm>
            <a:off x="7618413" y="1408113"/>
            <a:ext cx="1219200" cy="457200"/>
          </a:xfrm>
          <a:prstGeom prst="borderCallout2">
            <a:avLst>
              <a:gd name="adj1" fmla="val 25000"/>
              <a:gd name="adj2" fmla="val -6250"/>
              <a:gd name="adj3" fmla="val 25000"/>
              <a:gd name="adj4" fmla="val -11458"/>
              <a:gd name="adj5" fmla="val 137500"/>
              <a:gd name="adj6" fmla="val -16667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无量纲</a:t>
            </a:r>
          </a:p>
        </p:txBody>
      </p:sp>
      <p:sp>
        <p:nvSpPr>
          <p:cNvPr id="85003" name="AutoShape 11"/>
          <p:cNvSpPr>
            <a:spLocks/>
          </p:cNvSpPr>
          <p:nvPr/>
        </p:nvSpPr>
        <p:spPr bwMode="auto">
          <a:xfrm>
            <a:off x="4951413" y="3084513"/>
            <a:ext cx="1219200" cy="457200"/>
          </a:xfrm>
          <a:prstGeom prst="borderCallout2">
            <a:avLst>
              <a:gd name="adj1" fmla="val 25000"/>
              <a:gd name="adj2" fmla="val 106250"/>
              <a:gd name="adj3" fmla="val 25000"/>
              <a:gd name="adj4" fmla="val 117056"/>
              <a:gd name="adj5" fmla="val -51042"/>
              <a:gd name="adj6" fmla="val 128384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无量纲</a:t>
            </a:r>
          </a:p>
        </p:txBody>
      </p:sp>
      <p:sp>
        <p:nvSpPr>
          <p:cNvPr id="85004" name="AutoShape 12"/>
          <p:cNvSpPr>
            <a:spLocks/>
          </p:cNvSpPr>
          <p:nvPr/>
        </p:nvSpPr>
        <p:spPr bwMode="auto">
          <a:xfrm>
            <a:off x="7618413" y="3084513"/>
            <a:ext cx="990600" cy="509587"/>
          </a:xfrm>
          <a:prstGeom prst="borderCallout2">
            <a:avLst>
              <a:gd name="adj1" fmla="val 22431"/>
              <a:gd name="adj2" fmla="val -7694"/>
              <a:gd name="adj3" fmla="val 22431"/>
              <a:gd name="adj4" fmla="val -13620"/>
              <a:gd name="adj5" fmla="val -50778"/>
              <a:gd name="adj6" fmla="val -2003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电导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0" grpId="0" build="p" autoUpdateAnimBg="0"/>
      <p:bldP spid="85001" grpId="0" animBg="1" autoUpdateAnimBg="0"/>
      <p:bldP spid="85002" grpId="0" animBg="1" autoUpdateAnimBg="0"/>
      <p:bldP spid="85003" grpId="0" animBg="1" autoUpdateAnimBg="0"/>
      <p:bldP spid="85004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8229600" cy="609600"/>
          </a:xfrm>
        </p:spPr>
        <p:txBody>
          <a:bodyPr/>
          <a:lstStyle/>
          <a:p>
            <a:pPr algn="l"/>
            <a:r>
              <a:rPr lang="en-US" altLang="zh-CN" sz="28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zh-CN" sz="2800" b="1" dirty="0">
                <a:solidFill>
                  <a:schemeClr val="tx1"/>
                </a:solidFill>
              </a:rPr>
              <a:t>参数的物理意义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pic>
        <p:nvPicPr>
          <p:cNvPr id="86019" name="Picture 3" descr="Dz020313"/>
          <p:cNvPicPr>
            <a:picLocks noChangeAspect="1" noChangeArrowheads="1"/>
          </p:cNvPicPr>
          <p:nvPr/>
        </p:nvPicPr>
        <p:blipFill>
          <a:blip r:embed="rId3" cstate="print"/>
          <a:srcRect r="54794" b="53064"/>
          <a:stretch>
            <a:fillRect/>
          </a:stretch>
        </p:blipFill>
        <p:spPr bwMode="auto">
          <a:xfrm>
            <a:off x="685800" y="1423988"/>
            <a:ext cx="2514600" cy="2286000"/>
          </a:xfrm>
          <a:prstGeom prst="rect">
            <a:avLst/>
          </a:prstGeom>
          <a:noFill/>
        </p:spPr>
      </p:pic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590800" y="2109788"/>
          <a:ext cx="20574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6" name="公式" r:id="rId4" imgW="1193760" imgH="431640" progId="Equation.3">
                  <p:embed/>
                </p:oleObj>
              </mc:Choice>
              <mc:Fallback>
                <p:oleObj name="公式" r:id="rId4" imgW="11937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109788"/>
                        <a:ext cx="2057400" cy="7397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1" name="Picture 5" descr="Dz020313"/>
          <p:cNvPicPr>
            <a:picLocks noChangeAspect="1" noChangeArrowheads="1"/>
          </p:cNvPicPr>
          <p:nvPr/>
        </p:nvPicPr>
        <p:blipFill>
          <a:blip r:embed="rId6" cstate="print"/>
          <a:srcRect l="58904" b="53064"/>
          <a:stretch>
            <a:fillRect/>
          </a:stretch>
        </p:blipFill>
        <p:spPr bwMode="auto">
          <a:xfrm>
            <a:off x="5003800" y="1341438"/>
            <a:ext cx="2362200" cy="2362200"/>
          </a:xfrm>
          <a:prstGeom prst="rect">
            <a:avLst/>
          </a:prstGeom>
          <a:noFill/>
        </p:spPr>
      </p:pic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7239000" y="2109788"/>
          <a:ext cx="1447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7" name="公式" r:id="rId7" imgW="838080" imgH="431640" progId="Equation.3">
                  <p:embed/>
                </p:oleObj>
              </mc:Choice>
              <mc:Fallback>
                <p:oleObj name="公式" r:id="rId7" imgW="83808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109788"/>
                        <a:ext cx="1447800" cy="7429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3" name="Picture 7" descr="Dz020313"/>
          <p:cNvPicPr>
            <a:picLocks noChangeAspect="1" noChangeArrowheads="1"/>
          </p:cNvPicPr>
          <p:nvPr/>
        </p:nvPicPr>
        <p:blipFill>
          <a:blip r:embed="rId9" cstate="print"/>
          <a:srcRect t="51630" r="54794" b="9258"/>
          <a:stretch>
            <a:fillRect/>
          </a:stretch>
        </p:blipFill>
        <p:spPr bwMode="auto">
          <a:xfrm>
            <a:off x="762000" y="3786188"/>
            <a:ext cx="2819400" cy="2136775"/>
          </a:xfrm>
          <a:prstGeom prst="rect">
            <a:avLst/>
          </a:prstGeom>
          <a:noFill/>
        </p:spPr>
      </p:pic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2667000" y="4319588"/>
          <a:ext cx="18288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8" name="公式" r:id="rId10" imgW="1079280" imgH="431640" progId="Equation.3">
                  <p:embed/>
                </p:oleObj>
              </mc:Choice>
              <mc:Fallback>
                <p:oleObj name="公式" r:id="rId10" imgW="107928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319588"/>
                        <a:ext cx="1828800" cy="72866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5" name="Picture 9" descr="Dz020313"/>
          <p:cNvPicPr>
            <a:picLocks noChangeAspect="1" noChangeArrowheads="1"/>
          </p:cNvPicPr>
          <p:nvPr/>
        </p:nvPicPr>
        <p:blipFill>
          <a:blip r:embed="rId12" cstate="print"/>
          <a:srcRect l="52055" t="51630" b="4564"/>
          <a:stretch>
            <a:fillRect/>
          </a:stretch>
        </p:blipFill>
        <p:spPr bwMode="auto">
          <a:xfrm>
            <a:off x="4572000" y="3786188"/>
            <a:ext cx="2743200" cy="2193925"/>
          </a:xfrm>
          <a:prstGeom prst="rect">
            <a:avLst/>
          </a:prstGeom>
          <a:noFill/>
        </p:spPr>
      </p:pic>
      <p:graphicFrame>
        <p:nvGraphicFramePr>
          <p:cNvPr id="86026" name="Object 10"/>
          <p:cNvGraphicFramePr>
            <a:graphicFrameLocks noChangeAspect="1"/>
          </p:cNvGraphicFramePr>
          <p:nvPr/>
        </p:nvGraphicFramePr>
        <p:xfrm>
          <a:off x="6919913" y="4700588"/>
          <a:ext cx="19954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9" name="Equation" r:id="rId13" imgW="1155600" imgH="431640" progId="Equation.3">
                  <p:embed/>
                </p:oleObj>
              </mc:Choice>
              <mc:Fallback>
                <p:oleObj name="Equation" r:id="rId13" imgW="115560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913" y="4700588"/>
                        <a:ext cx="1995487" cy="7429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7" name="AutoShape 11"/>
          <p:cNvSpPr>
            <a:spLocks/>
          </p:cNvSpPr>
          <p:nvPr/>
        </p:nvSpPr>
        <p:spPr bwMode="auto">
          <a:xfrm>
            <a:off x="3276600" y="2947988"/>
            <a:ext cx="1400175" cy="709612"/>
          </a:xfrm>
          <a:prstGeom prst="borderCallout2">
            <a:avLst>
              <a:gd name="adj1" fmla="val 16106"/>
              <a:gd name="adj2" fmla="val -5444"/>
              <a:gd name="adj3" fmla="val 16106"/>
              <a:gd name="adj4" fmla="val -20296"/>
              <a:gd name="adj5" fmla="val -39148"/>
              <a:gd name="adj6" fmla="val -35602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</a:rPr>
              <a:t>b-e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间的</a:t>
            </a:r>
          </a:p>
          <a:p>
            <a:pPr algn="ctr" eaLnBrk="0" hangingPunct="0"/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动态电阻</a:t>
            </a:r>
          </a:p>
        </p:txBody>
      </p:sp>
      <p:sp>
        <p:nvSpPr>
          <p:cNvPr id="86028" name="AutoShape 12"/>
          <p:cNvSpPr>
            <a:spLocks/>
          </p:cNvSpPr>
          <p:nvPr/>
        </p:nvSpPr>
        <p:spPr bwMode="auto">
          <a:xfrm>
            <a:off x="7605713" y="3051175"/>
            <a:ext cx="1038253" cy="735013"/>
          </a:xfrm>
          <a:prstGeom prst="borderCallout2">
            <a:avLst>
              <a:gd name="adj1" fmla="val 15551"/>
              <a:gd name="adj2" fmla="val -6583"/>
              <a:gd name="adj3" fmla="val 15551"/>
              <a:gd name="adj4" fmla="val -14542"/>
              <a:gd name="adj5" fmla="val -47514"/>
              <a:gd name="adj6" fmla="val -22907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 dirty="0">
                <a:latin typeface="Times New Roman" pitchFamily="18" charset="0"/>
              </a:rPr>
              <a:t>内反馈系数</a:t>
            </a:r>
          </a:p>
        </p:txBody>
      </p:sp>
      <p:sp>
        <p:nvSpPr>
          <p:cNvPr id="86029" name="AutoShape 13"/>
          <p:cNvSpPr>
            <a:spLocks/>
          </p:cNvSpPr>
          <p:nvPr/>
        </p:nvSpPr>
        <p:spPr bwMode="auto">
          <a:xfrm>
            <a:off x="3048000" y="5233988"/>
            <a:ext cx="1981200" cy="381000"/>
          </a:xfrm>
          <a:prstGeom prst="borderCallout2">
            <a:avLst>
              <a:gd name="adj1" fmla="val 30000"/>
              <a:gd name="adj2" fmla="val -3847"/>
              <a:gd name="adj3" fmla="val 30000"/>
              <a:gd name="adj4" fmla="val -5690"/>
              <a:gd name="adj5" fmla="val -83333"/>
              <a:gd name="adj6" fmla="val -7694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000" b="1" dirty="0">
                <a:latin typeface="Times New Roman" pitchFamily="18" charset="0"/>
              </a:rPr>
              <a:t>电流放大系数</a:t>
            </a:r>
          </a:p>
        </p:txBody>
      </p:sp>
      <p:sp>
        <p:nvSpPr>
          <p:cNvPr id="86030" name="AutoShape 14"/>
          <p:cNvSpPr>
            <a:spLocks/>
          </p:cNvSpPr>
          <p:nvPr/>
        </p:nvSpPr>
        <p:spPr bwMode="auto">
          <a:xfrm>
            <a:off x="7419975" y="5614988"/>
            <a:ext cx="1724025" cy="381000"/>
          </a:xfrm>
          <a:prstGeom prst="borderCallout2">
            <a:avLst>
              <a:gd name="adj1" fmla="val 30000"/>
              <a:gd name="adj2" fmla="val -4421"/>
              <a:gd name="adj3" fmla="val 30000"/>
              <a:gd name="adj4" fmla="val -9759"/>
              <a:gd name="adj5" fmla="val -93750"/>
              <a:gd name="adj6" fmla="val -15380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altLang="zh-CN" sz="2000" b="1" dirty="0">
                <a:latin typeface="Times New Roman" pitchFamily="18" charset="0"/>
              </a:rPr>
              <a:t>c-e</a:t>
            </a:r>
            <a:r>
              <a:rPr lang="zh-CN" altLang="en-US" sz="2000" b="1" dirty="0">
                <a:latin typeface="Times New Roman" pitchFamily="18" charset="0"/>
              </a:rPr>
              <a:t>间的电导</a:t>
            </a:r>
          </a:p>
        </p:txBody>
      </p:sp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304800" y="6092825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itchFamily="18" charset="0"/>
              </a:rPr>
              <a:t>分清主次，合理近似！什么情况下</a:t>
            </a:r>
            <a:r>
              <a:rPr lang="en-US" altLang="zh-CN" sz="2400" b="1" i="1" dirty="0">
                <a:latin typeface="Times New Roman" pitchFamily="18" charset="0"/>
              </a:rPr>
              <a:t>h</a:t>
            </a:r>
            <a:r>
              <a:rPr lang="en-US" altLang="zh-CN" sz="2400" b="1" baseline="-25000" dirty="0">
                <a:latin typeface="Times New Roman" pitchFamily="18" charset="0"/>
              </a:rPr>
              <a:t>12</a:t>
            </a:r>
            <a:r>
              <a:rPr lang="zh-CN" altLang="en-US" sz="2400" b="1" dirty="0">
                <a:latin typeface="Times New Roman" pitchFamily="18" charset="0"/>
              </a:rPr>
              <a:t>和</a:t>
            </a:r>
            <a:r>
              <a:rPr lang="en-US" altLang="zh-CN" sz="2400" b="1" i="1" dirty="0">
                <a:latin typeface="Times New Roman" pitchFamily="18" charset="0"/>
              </a:rPr>
              <a:t>h</a:t>
            </a:r>
            <a:r>
              <a:rPr lang="en-US" altLang="zh-CN" sz="2400" b="1" baseline="-25000" dirty="0">
                <a:latin typeface="Times New Roman" pitchFamily="18" charset="0"/>
              </a:rPr>
              <a:t>22</a:t>
            </a:r>
            <a:r>
              <a:rPr lang="zh-CN" altLang="en-US" sz="2400" b="1" dirty="0">
                <a:latin typeface="Times New Roman" pitchFamily="18" charset="0"/>
              </a:rPr>
              <a:t>的作用可忽略不计？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7" grpId="0" animBg="1" autoUpdateAnimBg="0"/>
      <p:bldP spid="86028" grpId="0" animBg="1" autoUpdateAnimBg="0"/>
      <p:bldP spid="86029" grpId="0" animBg="1" autoUpdateAnimBg="0"/>
      <p:bldP spid="86030" grpId="0" animBg="1" autoUpdateAnimBg="0"/>
      <p:bldP spid="8603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7073900" cy="609600"/>
          </a:xfrm>
        </p:spPr>
        <p:txBody>
          <a:bodyPr/>
          <a:lstStyle/>
          <a:p>
            <a:pPr algn="l"/>
            <a:r>
              <a:rPr lang="zh-CN" altLang="zh-CN" sz="2800" b="1">
                <a:solidFill>
                  <a:schemeClr val="tx1"/>
                </a:solidFill>
                <a:latin typeface="宋体" charset="-122"/>
              </a:rPr>
              <a:t>简化的</a:t>
            </a:r>
            <a:r>
              <a:rPr lang="en-US" altLang="zh-CN" sz="2800" b="1" i="1">
                <a:solidFill>
                  <a:schemeClr val="tx1"/>
                </a:solidFill>
                <a:latin typeface="宋体" charset="-122"/>
              </a:rPr>
              <a:t>h</a:t>
            </a:r>
            <a:r>
              <a:rPr lang="zh-CN" altLang="zh-CN" sz="2800" b="1">
                <a:solidFill>
                  <a:schemeClr val="tx1"/>
                </a:solidFill>
                <a:latin typeface="宋体" charset="-122"/>
              </a:rPr>
              <a:t>参数等效电路－交流等效模型</a:t>
            </a:r>
          </a:p>
        </p:txBody>
      </p:sp>
      <p:pic>
        <p:nvPicPr>
          <p:cNvPr id="87043" name="Picture 3" descr="Dz020314"/>
          <p:cNvPicPr>
            <a:picLocks noChangeAspect="1" noChangeArrowheads="1"/>
          </p:cNvPicPr>
          <p:nvPr/>
        </p:nvPicPr>
        <p:blipFill>
          <a:blip r:embed="rId4" cstate="print"/>
          <a:srcRect b="-6210"/>
          <a:stretch>
            <a:fillRect/>
          </a:stretch>
        </p:blipFill>
        <p:spPr bwMode="auto">
          <a:xfrm>
            <a:off x="858838" y="1560513"/>
            <a:ext cx="3124200" cy="1862137"/>
          </a:xfrm>
          <a:prstGeom prst="rect">
            <a:avLst/>
          </a:prstGeom>
          <a:noFill/>
        </p:spPr>
      </p:pic>
      <p:graphicFrame>
        <p:nvGraphicFramePr>
          <p:cNvPr id="870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25745"/>
              </p:ext>
            </p:extLst>
          </p:nvPr>
        </p:nvGraphicFramePr>
        <p:xfrm>
          <a:off x="539552" y="4227513"/>
          <a:ext cx="50292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0" name="Equation" r:id="rId5" imgW="2298600" imgH="444240" progId="Equation.3">
                  <p:embed/>
                </p:oleObj>
              </mc:Choice>
              <mc:Fallback>
                <p:oleObj name="Equation" r:id="rId5" imgW="22986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27513"/>
                        <a:ext cx="5029200" cy="9683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AutoShape 5"/>
          <p:cNvSpPr>
            <a:spLocks/>
          </p:cNvSpPr>
          <p:nvPr/>
        </p:nvSpPr>
        <p:spPr bwMode="auto">
          <a:xfrm>
            <a:off x="1331640" y="5294313"/>
            <a:ext cx="1628775" cy="498475"/>
          </a:xfrm>
          <a:prstGeom prst="borderCallout2">
            <a:avLst>
              <a:gd name="adj1" fmla="val 22931"/>
              <a:gd name="adj2" fmla="val 104681"/>
              <a:gd name="adj3" fmla="val 22931"/>
              <a:gd name="adj4" fmla="val 120856"/>
              <a:gd name="adj5" fmla="val -85032"/>
              <a:gd name="adj6" fmla="val 13781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 b="1">
                <a:latin typeface="Times New Roman" pitchFamily="18" charset="0"/>
              </a:rPr>
              <a:t>查阅手册</a:t>
            </a:r>
          </a:p>
        </p:txBody>
      </p:sp>
      <p:graphicFrame>
        <p:nvGraphicFramePr>
          <p:cNvPr id="87046" name="Object 6"/>
          <p:cNvGraphicFramePr>
            <a:graphicFrameLocks noChangeAspect="1"/>
          </p:cNvGraphicFramePr>
          <p:nvPr/>
        </p:nvGraphicFramePr>
        <p:xfrm>
          <a:off x="4211638" y="1484313"/>
          <a:ext cx="234315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1" name="Photo Editor 照片" r:id="rId7" imgW="8276190" imgH="9057143" progId="MSPhotoEd.3">
                  <p:embed/>
                </p:oleObj>
              </mc:Choice>
              <mc:Fallback>
                <p:oleObj name="Photo Editor 照片" r:id="rId7" imgW="8276190" imgH="9057143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484313"/>
                        <a:ext cx="2343150" cy="256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627813" y="1408113"/>
            <a:ext cx="2079625" cy="1981200"/>
            <a:chOff x="4162" y="720"/>
            <a:chExt cx="1310" cy="1248"/>
          </a:xfrm>
        </p:grpSpPr>
        <p:sp>
          <p:nvSpPr>
            <p:cNvPr id="87048" name="AutoShape 8"/>
            <p:cNvSpPr>
              <a:spLocks/>
            </p:cNvSpPr>
            <p:nvPr/>
          </p:nvSpPr>
          <p:spPr bwMode="auto">
            <a:xfrm>
              <a:off x="4176" y="720"/>
              <a:ext cx="1109" cy="296"/>
            </a:xfrm>
            <a:prstGeom prst="borderCallout1">
              <a:avLst>
                <a:gd name="adj1" fmla="val 24324"/>
                <a:gd name="adj2" fmla="val -4329"/>
                <a:gd name="adj3" fmla="val 154056"/>
                <a:gd name="adj4" fmla="val -68171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基区体电阻</a:t>
              </a:r>
            </a:p>
          </p:txBody>
        </p:sp>
        <p:sp>
          <p:nvSpPr>
            <p:cNvPr id="87049" name="AutoShape 9"/>
            <p:cNvSpPr>
              <a:spLocks/>
            </p:cNvSpPr>
            <p:nvPr/>
          </p:nvSpPr>
          <p:spPr bwMode="auto">
            <a:xfrm>
              <a:off x="4162" y="1080"/>
              <a:ext cx="1118" cy="312"/>
            </a:xfrm>
            <a:prstGeom prst="borderCallout1">
              <a:avLst>
                <a:gd name="adj1" fmla="val 23079"/>
                <a:gd name="adj2" fmla="val -4292"/>
                <a:gd name="adj3" fmla="val 146153"/>
                <a:gd name="adj4" fmla="val -41861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发射结电阻</a:t>
              </a:r>
            </a:p>
          </p:txBody>
        </p:sp>
        <p:sp>
          <p:nvSpPr>
            <p:cNvPr id="87050" name="AutoShape 10"/>
            <p:cNvSpPr>
              <a:spLocks/>
            </p:cNvSpPr>
            <p:nvPr/>
          </p:nvSpPr>
          <p:spPr bwMode="auto">
            <a:xfrm>
              <a:off x="4171" y="1446"/>
              <a:ext cx="1301" cy="522"/>
            </a:xfrm>
            <a:prstGeom prst="borderCallout1">
              <a:avLst>
                <a:gd name="adj1" fmla="val 13792"/>
                <a:gd name="adj2" fmla="val -3690"/>
                <a:gd name="adj3" fmla="val 80269"/>
                <a:gd name="adj4" fmla="val -31051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发射区体电阻数值小可忽略</a:t>
              </a:r>
            </a:p>
          </p:txBody>
        </p:sp>
      </p:grpSp>
      <p:sp>
        <p:nvSpPr>
          <p:cNvPr id="87051" name="AutoShape 11"/>
          <p:cNvSpPr>
            <a:spLocks/>
          </p:cNvSpPr>
          <p:nvPr/>
        </p:nvSpPr>
        <p:spPr bwMode="auto">
          <a:xfrm>
            <a:off x="706438" y="3541713"/>
            <a:ext cx="4049712" cy="455612"/>
          </a:xfrm>
          <a:prstGeom prst="borderCallout1">
            <a:avLst>
              <a:gd name="adj1" fmla="val 25088"/>
              <a:gd name="adj2" fmla="val 101880"/>
              <a:gd name="adj3" fmla="val -149824"/>
              <a:gd name="adj4" fmla="val 12124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 dirty="0">
                <a:latin typeface="Times New Roman" pitchFamily="18" charset="0"/>
              </a:rPr>
              <a:t>利用</a:t>
            </a:r>
            <a:r>
              <a:rPr kumimoji="1" lang="en-US" altLang="zh-CN" sz="2400" b="1" dirty="0">
                <a:latin typeface="Times New Roman" pitchFamily="18" charset="0"/>
              </a:rPr>
              <a:t>PN</a:t>
            </a:r>
            <a:r>
              <a:rPr kumimoji="1" lang="zh-CN" altLang="en-US" sz="2400" b="1" dirty="0">
                <a:latin typeface="Times New Roman" pitchFamily="18" charset="0"/>
              </a:rPr>
              <a:t>结的电流方程可求得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227240" y="5141913"/>
            <a:ext cx="2819400" cy="685800"/>
            <a:chOff x="3456" y="3072"/>
            <a:chExt cx="1776" cy="432"/>
          </a:xfrm>
        </p:grpSpPr>
        <p:sp>
          <p:nvSpPr>
            <p:cNvPr id="87053" name="AutoShape 13"/>
            <p:cNvSpPr>
              <a:spLocks/>
            </p:cNvSpPr>
            <p:nvPr/>
          </p:nvSpPr>
          <p:spPr bwMode="auto">
            <a:xfrm>
              <a:off x="4128" y="3168"/>
              <a:ext cx="1104" cy="336"/>
            </a:xfrm>
            <a:prstGeom prst="borderCallout2">
              <a:avLst>
                <a:gd name="adj1" fmla="val 21431"/>
                <a:gd name="adj2" fmla="val -4347"/>
                <a:gd name="adj3" fmla="val 21431"/>
                <a:gd name="adj4" fmla="val -14222"/>
                <a:gd name="adj5" fmla="val -22620"/>
                <a:gd name="adj6" fmla="val -24185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r>
                <a:rPr lang="zh-CN" altLang="en-US" sz="2400" b="1">
                  <a:latin typeface="Times New Roman" pitchFamily="18" charset="0"/>
                </a:rPr>
                <a:t>由</a:t>
              </a:r>
              <a:r>
                <a:rPr lang="en-US" altLang="zh-CN" sz="2400" b="1" i="1">
                  <a:latin typeface="Times New Roman" pitchFamily="18" charset="0"/>
                </a:rPr>
                <a:t>I</a:t>
              </a:r>
              <a:r>
                <a:rPr lang="en-US" altLang="zh-CN" sz="2400" b="1" baseline="-25000">
                  <a:latin typeface="Times New Roman" pitchFamily="18" charset="0"/>
                </a:rPr>
                <a:t>EQ</a:t>
              </a:r>
              <a:r>
                <a:rPr lang="zh-CN" altLang="en-US" sz="2400" b="1">
                  <a:latin typeface="Times New Roman" pitchFamily="18" charset="0"/>
                </a:rPr>
                <a:t>算出</a:t>
              </a:r>
            </a:p>
          </p:txBody>
        </p:sp>
        <p:sp>
          <p:nvSpPr>
            <p:cNvPr id="87054" name="Line 14"/>
            <p:cNvSpPr>
              <a:spLocks noChangeShapeType="1"/>
            </p:cNvSpPr>
            <p:nvPr/>
          </p:nvSpPr>
          <p:spPr bwMode="auto">
            <a:xfrm>
              <a:off x="3456" y="3072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87055" name="Text Box 15"/>
          <p:cNvSpPr txBox="1">
            <a:spLocks noChangeArrowheads="1"/>
          </p:cNvSpPr>
          <p:nvPr/>
        </p:nvSpPr>
        <p:spPr bwMode="auto">
          <a:xfrm>
            <a:off x="858838" y="5903913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在输入特性曲线上，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点越高，</a:t>
            </a:r>
            <a:r>
              <a:rPr kumimoji="1" lang="en-US" altLang="zh-CN" sz="2400" b="1" i="1" dirty="0" err="1">
                <a:latin typeface="Times New Roman" pitchFamily="18" charset="0"/>
              </a:rPr>
              <a:t>r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be</a:t>
            </a:r>
            <a:r>
              <a:rPr kumimoji="1" lang="zh-CN" altLang="en-US" sz="2400" b="1" dirty="0">
                <a:latin typeface="Times New Roman" pitchFamily="18" charset="0"/>
              </a:rPr>
              <a:t>越小！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80112" y="4365104"/>
                <a:ext cx="3131840" cy="59497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≈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𝛽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𝐶𝑄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altLang="zh-CN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20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  <m:r>
                              <a:rPr lang="en-US" altLang="zh-CN" sz="2000" i="1">
                                <a:latin typeface="Cambria Math"/>
                                <a:ea typeface="Cambria Math"/>
                              </a:rPr>
                              <m:t>𝑄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365104"/>
                <a:ext cx="3131840" cy="59497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 autoUpdateAnimBg="0"/>
      <p:bldP spid="87051" grpId="0" animBg="1" autoUpdateAnimBg="0"/>
      <p:bldP spid="87055" grpId="0" build="p" autoUpdateAnimBg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6613"/>
            <a:ext cx="8229600" cy="581025"/>
          </a:xfrm>
        </p:spPr>
        <p:txBody>
          <a:bodyPr/>
          <a:lstStyle/>
          <a:p>
            <a:pPr algn="l"/>
            <a:r>
              <a:rPr lang="zh-CN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</a:t>
            </a:r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. </a:t>
            </a:r>
            <a:r>
              <a:rPr lang="zh-CN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放大电路的动态分析</a:t>
            </a: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4360863" y="3241675"/>
          <a:ext cx="37338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59" name="公式" r:id="rId3" imgW="1841400" imgH="241200" progId="Equation.3">
                  <p:embed/>
                </p:oleObj>
              </mc:Choice>
              <mc:Fallback>
                <p:oleObj name="公式" r:id="rId3" imgW="184140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241675"/>
                        <a:ext cx="373380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4360863" y="3851275"/>
          <a:ext cx="15240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0" name="公式" r:id="rId5" imgW="711000" imgH="241200" progId="Equation.3">
                  <p:embed/>
                </p:oleObj>
              </mc:Choice>
              <mc:Fallback>
                <p:oleObj name="公式" r:id="rId5" imgW="71100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3851275"/>
                        <a:ext cx="1524000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4360863" y="4460875"/>
          <a:ext cx="26670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1" name="公式" r:id="rId7" imgW="1282680" imgH="457200" progId="Equation.3">
                  <p:embed/>
                </p:oleObj>
              </mc:Choice>
              <mc:Fallback>
                <p:oleObj name="公式" r:id="rId7" imgW="128268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4460875"/>
                        <a:ext cx="2667000" cy="950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4360863" y="5527675"/>
          <a:ext cx="21336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2" name="公式" r:id="rId9" imgW="1091880" imgH="431640" progId="Equation.3">
                  <p:embed/>
                </p:oleObj>
              </mc:Choice>
              <mc:Fallback>
                <p:oleObj name="公式" r:id="rId9" imgW="109188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527675"/>
                        <a:ext cx="2133600" cy="8397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6" name="Object 8"/>
          <p:cNvGraphicFramePr>
            <a:graphicFrameLocks noChangeAspect="1"/>
          </p:cNvGraphicFramePr>
          <p:nvPr/>
        </p:nvGraphicFramePr>
        <p:xfrm>
          <a:off x="2913063" y="4918075"/>
          <a:ext cx="11430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3" name="Equation" r:id="rId11" imgW="495000" imgH="228600" progId="Equation.3">
                  <p:embed/>
                </p:oleObj>
              </mc:Choice>
              <mc:Fallback>
                <p:oleObj name="Equation" r:id="rId11" imgW="49500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4918075"/>
                        <a:ext cx="1143000" cy="5286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7" name="Picture 9" descr="Dz02020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79463" y="1717675"/>
            <a:ext cx="3429000" cy="2300288"/>
          </a:xfrm>
          <a:prstGeom prst="rect">
            <a:avLst/>
          </a:prstGeom>
          <a:noFill/>
        </p:spPr>
      </p:pic>
      <p:graphicFrame>
        <p:nvGraphicFramePr>
          <p:cNvPr id="89098" name="Object 10"/>
          <p:cNvGraphicFramePr>
            <a:graphicFrameLocks noChangeAspect="1"/>
          </p:cNvGraphicFramePr>
          <p:nvPr/>
        </p:nvGraphicFramePr>
        <p:xfrm>
          <a:off x="4284663" y="1412875"/>
          <a:ext cx="36576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4" name="Photo Editor 照片" r:id="rId14" imgW="13342857" imgH="6335009" progId="MSPhotoEd.3">
                  <p:embed/>
                </p:oleObj>
              </mc:Choice>
              <mc:Fallback>
                <p:oleObj name="Photo Editor 照片" r:id="rId14" imgW="13342857" imgH="6335009" progId="MSPhotoEd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12875"/>
                        <a:ext cx="365760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9" name="AutoShape 11"/>
          <p:cNvSpPr>
            <a:spLocks/>
          </p:cNvSpPr>
          <p:nvPr/>
        </p:nvSpPr>
        <p:spPr bwMode="auto">
          <a:xfrm>
            <a:off x="6019800" y="609600"/>
            <a:ext cx="2133600" cy="808038"/>
          </a:xfrm>
          <a:prstGeom prst="borderCallout2">
            <a:avLst>
              <a:gd name="adj1" fmla="val 14144"/>
              <a:gd name="adj2" fmla="val -3569"/>
              <a:gd name="adj3" fmla="val 14144"/>
              <a:gd name="adj4" fmla="val -11903"/>
              <a:gd name="adj5" fmla="val 114736"/>
              <a:gd name="adj6" fmla="val -20611"/>
            </a:avLst>
          </a:prstGeom>
          <a:solidFill>
            <a:srgbClr val="FFFFCC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放大电路的</a:t>
            </a:r>
          </a:p>
          <a:p>
            <a:pPr algn="ctr"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交流等效电路</a:t>
            </a:r>
          </a:p>
        </p:txBody>
      </p:sp>
      <p:graphicFrame>
        <p:nvGraphicFramePr>
          <p:cNvPr id="89100" name="Object 12"/>
          <p:cNvGraphicFramePr>
            <a:graphicFrameLocks noGrp="1" noChangeAspect="1"/>
          </p:cNvGraphicFramePr>
          <p:nvPr>
            <p:ph idx="1"/>
          </p:nvPr>
        </p:nvGraphicFramePr>
        <p:xfrm>
          <a:off x="827088" y="4437063"/>
          <a:ext cx="1871662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5" name="Photo Editor 照片" r:id="rId16" imgW="6087325" imgH="5571429" progId="MSPhotoEd.3">
                  <p:embed/>
                </p:oleObj>
              </mc:Choice>
              <mc:Fallback>
                <p:oleObj name="Photo Editor 照片" r:id="rId16" imgW="6087325" imgH="5571429" progId="MSPhotoEd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437063"/>
                        <a:ext cx="1871662" cy="171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Dz020205"/>
          <p:cNvPicPr>
            <a:picLocks noChangeAspect="1" noChangeArrowheads="1"/>
          </p:cNvPicPr>
          <p:nvPr/>
        </p:nvPicPr>
        <p:blipFill>
          <a:blip r:embed="rId3" cstate="print"/>
          <a:srcRect l="-2573" r="40826" b="12106"/>
          <a:stretch>
            <a:fillRect/>
          </a:stretch>
        </p:blipFill>
        <p:spPr bwMode="auto">
          <a:xfrm>
            <a:off x="539750" y="1582738"/>
            <a:ext cx="3797300" cy="2724150"/>
          </a:xfrm>
          <a:prstGeom prst="rect">
            <a:avLst/>
          </a:prstGeom>
          <a:noFill/>
        </p:spPr>
      </p:pic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7772400" cy="638175"/>
          </a:xfrm>
        </p:spPr>
        <p:txBody>
          <a:bodyPr/>
          <a:lstStyle/>
          <a:p>
            <a:pPr algn="l"/>
            <a:r>
              <a:rPr lang="zh-CN" altLang="zh-CN" sz="2800" b="1">
                <a:solidFill>
                  <a:schemeClr val="tx1"/>
                </a:solidFill>
                <a:latin typeface="宋体" charset="-122"/>
              </a:rPr>
              <a:t>阻容耦合共射放大电路的动态分析</a:t>
            </a:r>
            <a:endParaRPr lang="zh-CN" altLang="en-US" sz="2800" b="1">
              <a:solidFill>
                <a:schemeClr val="tx1"/>
              </a:solidFill>
              <a:latin typeface="宋体" charset="-122"/>
            </a:endParaRPr>
          </a:p>
        </p:txBody>
      </p:sp>
      <p:pic>
        <p:nvPicPr>
          <p:cNvPr id="90116" name="Picture 4" descr="Dz0203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163" y="4581525"/>
            <a:ext cx="5762625" cy="164465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</p:spPr>
      </p:pic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4500563" y="1798638"/>
          <a:ext cx="42481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3" name="Equation" r:id="rId6" imgW="2158920" imgH="457200" progId="Equation.3">
                  <p:embed/>
                </p:oleObj>
              </mc:Choice>
              <mc:Fallback>
                <p:oleObj name="Equation" r:id="rId6" imgW="215892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798638"/>
                        <a:ext cx="4248150" cy="8985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4500563" y="3671888"/>
          <a:ext cx="22098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4" name="公式" r:id="rId8" imgW="1104840" imgH="228600" progId="Equation.3">
                  <p:embed/>
                </p:oleObj>
              </mc:Choice>
              <mc:Fallback>
                <p:oleObj name="公式" r:id="rId8" imgW="11048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671888"/>
                        <a:ext cx="2209800" cy="4556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4500563" y="2735263"/>
          <a:ext cx="3887787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5" name="公式" r:id="rId10" imgW="2006280" imgH="457200" progId="Equation.3">
                  <p:embed/>
                </p:oleObj>
              </mc:Choice>
              <mc:Fallback>
                <p:oleObj name="公式" r:id="rId10" imgW="200628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735263"/>
                        <a:ext cx="3887787" cy="88423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7164388" y="3671888"/>
          <a:ext cx="91440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6" name="公式" r:id="rId12" imgW="495000" imgH="228600" progId="Equation.3">
                  <p:embed/>
                </p:oleObj>
              </mc:Choice>
              <mc:Fallback>
                <p:oleObj name="公式" r:id="rId12" imgW="4950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671888"/>
                        <a:ext cx="914400" cy="42386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1" name="AutoShape 9"/>
          <p:cNvSpPr>
            <a:spLocks/>
          </p:cNvSpPr>
          <p:nvPr/>
        </p:nvSpPr>
        <p:spPr bwMode="auto">
          <a:xfrm>
            <a:off x="252413" y="4535488"/>
            <a:ext cx="1219200" cy="1655762"/>
          </a:xfrm>
          <a:prstGeom prst="borderCallout1">
            <a:avLst>
              <a:gd name="adj1" fmla="val 6903"/>
              <a:gd name="adj2" fmla="val 106250"/>
              <a:gd name="adj3" fmla="val -29435"/>
              <a:gd name="adj4" fmla="val 354819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>
                <a:latin typeface="Times New Roman" pitchFamily="18" charset="0"/>
              </a:rPr>
              <a:t>输入电阻中不应含有</a:t>
            </a: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s</a:t>
            </a:r>
            <a:r>
              <a:rPr kumimoji="1" lang="en-US" altLang="zh-CN" sz="2400" b="1">
                <a:latin typeface="Times New Roman" pitchFamily="18" charset="0"/>
              </a:rPr>
              <a:t>!</a:t>
            </a:r>
          </a:p>
        </p:txBody>
      </p:sp>
      <p:sp>
        <p:nvSpPr>
          <p:cNvPr id="90122" name="AutoShape 10"/>
          <p:cNvSpPr>
            <a:spLocks/>
          </p:cNvSpPr>
          <p:nvPr/>
        </p:nvSpPr>
        <p:spPr bwMode="auto">
          <a:xfrm>
            <a:off x="7524750" y="4535488"/>
            <a:ext cx="1219200" cy="1655762"/>
          </a:xfrm>
          <a:prstGeom prst="borderCallout1">
            <a:avLst>
              <a:gd name="adj1" fmla="val 6903"/>
              <a:gd name="adj2" fmla="val -6250"/>
              <a:gd name="adj3" fmla="val -29819"/>
              <a:gd name="adj4" fmla="val -25000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 dirty="0">
                <a:latin typeface="Times New Roman" pitchFamily="18" charset="0"/>
              </a:rPr>
              <a:t>输出电阻中不应含有</a:t>
            </a:r>
            <a:r>
              <a:rPr kumimoji="1" lang="en-US" altLang="zh-CN" sz="2400" b="1" i="1" dirty="0">
                <a:latin typeface="Times New Roman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itchFamily="18" charset="0"/>
              </a:rPr>
              <a:t>L</a:t>
            </a:r>
            <a:r>
              <a:rPr kumimoji="1" lang="en-US" altLang="zh-CN" sz="2400" b="1" dirty="0">
                <a:latin typeface="Times New Roman" pitchFamily="18" charset="0"/>
              </a:rPr>
              <a:t>!</a:t>
            </a:r>
          </a:p>
        </p:txBody>
      </p:sp>
      <p:graphicFrame>
        <p:nvGraphicFramePr>
          <p:cNvPr id="90123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0" y="2843213"/>
          <a:ext cx="62230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7" name="Photo Editor 照片" r:id="rId14" imgW="2314286" imgH="4544059" progId="MSPhotoEd.3">
                  <p:embed/>
                </p:oleObj>
              </mc:Choice>
              <mc:Fallback>
                <p:oleObj name="Photo Editor 照片" r:id="rId14" imgW="2314286" imgH="4544059" progId="MSPhotoEd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43213"/>
                        <a:ext cx="62230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1" grpId="0" animBg="1"/>
      <p:bldP spid="901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052513"/>
            <a:ext cx="7772400" cy="533400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讨论一</a:t>
            </a:r>
          </a:p>
        </p:txBody>
      </p:sp>
      <p:pic>
        <p:nvPicPr>
          <p:cNvPr id="91139" name="Picture 3" descr="Dz0202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30000" contrast="78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55650" y="1628775"/>
            <a:ext cx="3429000" cy="2298700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4284663" y="1628775"/>
          <a:ext cx="3733800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7" name="Photo Editor 照片" r:id="rId4" imgW="15342857" imgH="9476190" progId="MSPhotoEd.3">
                  <p:embed/>
                </p:oleObj>
              </mc:Choice>
              <mc:Fallback>
                <p:oleObj name="Photo Editor 照片" r:id="rId4" imgW="15342857" imgH="947619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628775"/>
                        <a:ext cx="3733800" cy="230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990600" y="4254500"/>
            <a:ext cx="76200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1.  </a:t>
            </a:r>
            <a:r>
              <a:rPr kumimoji="1" lang="zh-CN" altLang="en-US" sz="2400" b="1" dirty="0">
                <a:latin typeface="Times New Roman" pitchFamily="18" charset="0"/>
              </a:rPr>
              <a:t>在什么参数、如何变化时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en-US" altLang="zh-CN" sz="2400" b="1" baseline="-25000" dirty="0">
                <a:latin typeface="Times New Roman" pitchFamily="18" charset="0"/>
              </a:rPr>
              <a:t>1</a:t>
            </a:r>
            <a:r>
              <a:rPr kumimoji="1" lang="en-US" altLang="zh-CN" sz="2400" b="1" dirty="0">
                <a:latin typeface="Times New Roman" pitchFamily="18" charset="0"/>
              </a:rPr>
              <a:t>→ 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en-US" altLang="zh-CN" sz="2400" b="1" baseline="-25000" dirty="0">
                <a:latin typeface="Times New Roman" pitchFamily="18" charset="0"/>
              </a:rPr>
              <a:t>2</a:t>
            </a:r>
            <a:r>
              <a:rPr kumimoji="1" lang="en-US" altLang="zh-CN" sz="2400" b="1" dirty="0">
                <a:latin typeface="Times New Roman" pitchFamily="18" charset="0"/>
              </a:rPr>
              <a:t> → 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en-US" altLang="zh-CN" sz="2400" b="1" baseline="-25000" dirty="0">
                <a:latin typeface="Times New Roman" pitchFamily="18" charset="0"/>
              </a:rPr>
              <a:t>3</a:t>
            </a:r>
            <a:r>
              <a:rPr kumimoji="1" lang="en-US" altLang="zh-CN" sz="2400" b="1" dirty="0">
                <a:latin typeface="Times New Roman" pitchFamily="18" charset="0"/>
              </a:rPr>
              <a:t> → 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en-US" altLang="zh-CN" sz="2400" b="1" baseline="-25000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？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2.  </a:t>
            </a:r>
            <a:r>
              <a:rPr kumimoji="1" lang="zh-CN" altLang="en-US" sz="2400" b="1" dirty="0">
                <a:latin typeface="Times New Roman" pitchFamily="18" charset="0"/>
              </a:rPr>
              <a:t>从输出电压上看，哪个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点下最易产生截止失真？哪个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点下最易产生饱和失真？哪个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点下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om</a:t>
            </a:r>
            <a:r>
              <a:rPr kumimoji="1" lang="zh-CN" altLang="en-US" sz="2400" b="1" dirty="0">
                <a:latin typeface="Times New Roman" pitchFamily="18" charset="0"/>
              </a:rPr>
              <a:t>最大？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3.  </a:t>
            </a:r>
            <a:r>
              <a:rPr kumimoji="1" lang="zh-CN" altLang="en-US" sz="2400" b="1" dirty="0">
                <a:latin typeface="Times New Roman" pitchFamily="18" charset="0"/>
              </a:rPr>
              <a:t>设计放大电路时，应根据什么选择</a:t>
            </a:r>
            <a:r>
              <a:rPr kumimoji="1" lang="en-US" altLang="zh-CN" sz="2400" b="1" i="1" dirty="0">
                <a:latin typeface="Times New Roman" pitchFamily="18" charset="0"/>
              </a:rPr>
              <a:t>V</a:t>
            </a:r>
            <a:r>
              <a:rPr kumimoji="1" lang="en-US" altLang="zh-CN" sz="2400" b="1" baseline="-25000" dirty="0">
                <a:latin typeface="Times New Roman" pitchFamily="18" charset="0"/>
              </a:rPr>
              <a:t>CC</a:t>
            </a:r>
            <a:r>
              <a:rPr kumimoji="1" lang="zh-CN" altLang="en-US" sz="2400" b="1" dirty="0">
                <a:latin typeface="Times New Roman" pitchFamily="18" charset="0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827088" y="4437063"/>
            <a:ext cx="76962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l">
              <a:lnSpc>
                <a:spcPct val="11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2.  </a:t>
            </a:r>
            <a:r>
              <a:rPr kumimoji="1" lang="zh-CN" altLang="en-US" sz="2400" b="1" dirty="0">
                <a:latin typeface="Times New Roman" pitchFamily="18" charset="0"/>
              </a:rPr>
              <a:t>空载和带载两种情况下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om</a:t>
            </a:r>
            <a:r>
              <a:rPr kumimoji="1" lang="zh-CN" altLang="en-US" sz="2400" b="1" dirty="0">
                <a:latin typeface="Times New Roman" pitchFamily="18" charset="0"/>
              </a:rPr>
              <a:t>分别为多少？</a:t>
            </a:r>
          </a:p>
          <a:p>
            <a:pPr marL="457200" indent="-457200" algn="l">
              <a:lnSpc>
                <a:spcPct val="110000"/>
              </a:lnSpc>
              <a:buFontTx/>
              <a:buAutoNum type="arabicPeriod" startAt="3"/>
            </a:pPr>
            <a:r>
              <a:rPr kumimoji="1" lang="zh-CN" altLang="en-US" sz="2400" b="1" dirty="0">
                <a:latin typeface="Times New Roman" pitchFamily="18" charset="0"/>
              </a:rPr>
              <a:t>在图示电路中，有无可能在空载时输出电压失真，而带上负载后这种失真消除？</a:t>
            </a:r>
          </a:p>
          <a:p>
            <a:pPr marL="457200" indent="-457200" algn="l">
              <a:lnSpc>
                <a:spcPct val="110000"/>
              </a:lnSpc>
              <a:buFontTx/>
              <a:buAutoNum type="arabicPeriod" startAt="3"/>
            </a:pPr>
            <a:r>
              <a:rPr kumimoji="1" lang="zh-CN" altLang="en-US" sz="2400" b="1" dirty="0">
                <a:latin typeface="Times New Roman" pitchFamily="18" charset="0"/>
              </a:rPr>
              <a:t>增强电压放大能力的方法？</a:t>
            </a:r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971550" y="1628775"/>
          <a:ext cx="3352800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1" name="Photo Editor 照片" r:id="rId3" imgW="11114286" imgH="8849960" progId="MSPhotoEd.3">
                  <p:embed/>
                </p:oleObj>
              </mc:Choice>
              <mc:Fallback>
                <p:oleObj name="Photo Editor 照片" r:id="rId3" imgW="11114286" imgH="884996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28775"/>
                        <a:ext cx="3352800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8061325" cy="495300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讨论二</a:t>
            </a:r>
          </a:p>
        </p:txBody>
      </p:sp>
      <p:graphicFrame>
        <p:nvGraphicFramePr>
          <p:cNvPr id="9216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851275" y="692150"/>
          <a:ext cx="2449513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2" name="公式" r:id="rId5" imgW="1244520" imgH="431640" progId="Equation.3">
                  <p:embed/>
                </p:oleObj>
              </mc:Choice>
              <mc:Fallback>
                <p:oleObj name="公式" r:id="rId5" imgW="124452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692150"/>
                        <a:ext cx="2449513" cy="8493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4500563" y="1700213"/>
            <a:ext cx="3962400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zh-CN" altLang="en-US" sz="2400" b="1" dirty="0">
                <a:latin typeface="Times New Roman" pitchFamily="18" charset="0"/>
              </a:rPr>
              <a:t>已知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CQ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2mA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CES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0.7V</a:t>
            </a:r>
            <a:r>
              <a:rPr kumimoji="1" lang="zh-CN" altLang="en-US" sz="2400" b="1" dirty="0">
                <a:latin typeface="Times New Roman" pitchFamily="18" charset="0"/>
              </a:rPr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     </a:t>
            </a:r>
            <a:r>
              <a:rPr kumimoji="1" lang="en-US" altLang="zh-CN" sz="2400" b="1" dirty="0">
                <a:latin typeface="Times New Roman" pitchFamily="18" charset="0"/>
              </a:rPr>
              <a:t>1.  </a:t>
            </a:r>
            <a:r>
              <a:rPr kumimoji="1" lang="zh-CN" altLang="en-US" sz="2400" b="1" dirty="0">
                <a:latin typeface="Times New Roman" pitchFamily="18" charset="0"/>
              </a:rPr>
              <a:t>在空载情况下，当输入信号增大时，电路首先出现饱和失真还是截止失真？若带负载的情况下呢？</a:t>
            </a:r>
          </a:p>
        </p:txBody>
      </p:sp>
      <p:graphicFrame>
        <p:nvGraphicFramePr>
          <p:cNvPr id="9216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6372225" y="692150"/>
          <a:ext cx="255428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3" name="公式" r:id="rId7" imgW="1295280" imgH="444240" progId="Equation.3">
                  <p:embed/>
                </p:oleObj>
              </mc:Choice>
              <mc:Fallback>
                <p:oleObj name="公式" r:id="rId7" imgW="129528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692150"/>
                        <a:ext cx="2554288" cy="8763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52513"/>
            <a:ext cx="6337300" cy="5334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隶书" pitchFamily="49" charset="-122"/>
                <a:ea typeface="华文行楷" pitchFamily="2" charset="-122"/>
              </a:rPr>
              <a:t>一、</a:t>
            </a:r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放大的概念</a:t>
            </a:r>
          </a:p>
        </p:txBody>
      </p:sp>
      <p:pic>
        <p:nvPicPr>
          <p:cNvPr id="49155" name="Picture 3" descr="Dz0201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2000" contrast="12000"/>
          </a:blip>
          <a:srcRect t="-4256"/>
          <a:stretch>
            <a:fillRect/>
          </a:stretch>
        </p:blipFill>
        <p:spPr bwMode="auto">
          <a:xfrm>
            <a:off x="1066800" y="1752600"/>
            <a:ext cx="7010400" cy="1866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990600" y="4038600"/>
            <a:ext cx="76200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sz="2800">
                <a:latin typeface="Times New Roman" pitchFamily="18" charset="0"/>
              </a:rPr>
              <a:t>放大的对象：变化量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sz="2800">
                <a:latin typeface="Times New Roman" pitchFamily="18" charset="0"/>
              </a:rPr>
              <a:t>放大的本质：能量的控制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sz="2800">
                <a:latin typeface="Times New Roman" pitchFamily="18" charset="0"/>
              </a:rPr>
              <a:t>放大的特征：功率放大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sz="2800">
                <a:latin typeface="Times New Roman" pitchFamily="18" charset="0"/>
              </a:rPr>
              <a:t>放大的基本要求：不失真</a:t>
            </a:r>
            <a:r>
              <a:rPr lang="en-US" altLang="zh-CN" sz="2800" b="0">
                <a:latin typeface="Times New Roman" pitchFamily="18" charset="0"/>
              </a:rPr>
              <a:t>——</a:t>
            </a:r>
            <a:r>
              <a:rPr lang="zh-CN" altLang="en-US" sz="2800">
                <a:latin typeface="Times New Roman" pitchFamily="18" charset="0"/>
              </a:rPr>
              <a:t>放大的前提</a:t>
            </a:r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5715000" y="3810000"/>
            <a:ext cx="2590800" cy="990600"/>
          </a:xfrm>
          <a:prstGeom prst="wedgeRoundRectCallout">
            <a:avLst>
              <a:gd name="adj1" fmla="val -78616"/>
              <a:gd name="adj2" fmla="val 87500"/>
              <a:gd name="adj3" fmla="val 16667"/>
            </a:avLst>
          </a:prstGeom>
          <a:solidFill>
            <a:srgbClr val="66FF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400">
                <a:latin typeface="Times New Roman" pitchFamily="18" charset="0"/>
              </a:rPr>
              <a:t>判断电路能否放大的基本出发点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356100" y="1341438"/>
            <a:ext cx="792163" cy="2087562"/>
            <a:chOff x="2744" y="845"/>
            <a:chExt cx="499" cy="1315"/>
          </a:xfrm>
        </p:grpSpPr>
        <p:sp>
          <p:nvSpPr>
            <p:cNvPr id="49163" name="Line 11"/>
            <p:cNvSpPr>
              <a:spLocks noChangeShapeType="1"/>
            </p:cNvSpPr>
            <p:nvPr/>
          </p:nvSpPr>
          <p:spPr bwMode="auto">
            <a:xfrm flipV="1">
              <a:off x="2835" y="107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2789" y="981"/>
              <a:ext cx="91" cy="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5" name="Line 13"/>
            <p:cNvSpPr>
              <a:spLocks noChangeShapeType="1"/>
            </p:cNvSpPr>
            <p:nvPr/>
          </p:nvSpPr>
          <p:spPr bwMode="auto">
            <a:xfrm>
              <a:off x="2835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6" name="Line 14"/>
            <p:cNvSpPr>
              <a:spLocks noChangeShapeType="1"/>
            </p:cNvSpPr>
            <p:nvPr/>
          </p:nvSpPr>
          <p:spPr bwMode="auto">
            <a:xfrm>
              <a:off x="2744" y="2160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8" name="Text Box 16"/>
            <p:cNvSpPr txBox="1">
              <a:spLocks noChangeArrowheads="1"/>
            </p:cNvSpPr>
            <p:nvPr/>
          </p:nvSpPr>
          <p:spPr bwMode="auto">
            <a:xfrm>
              <a:off x="2835" y="845"/>
              <a:ext cx="4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/>
                <a:t>V</a:t>
              </a:r>
              <a:r>
                <a:rPr lang="en-US" altLang="zh-CN" sz="1800" baseline="-25000"/>
                <a:t>CC</a:t>
              </a:r>
              <a:endParaRPr lang="en-US" altLang="zh-CN" sz="1800"/>
            </a:p>
          </p:txBody>
        </p:sp>
      </p:grpSp>
      <p:sp>
        <p:nvSpPr>
          <p:cNvPr id="49170" name="AutoShape 18"/>
          <p:cNvSpPr>
            <a:spLocks/>
          </p:cNvSpPr>
          <p:nvPr/>
        </p:nvSpPr>
        <p:spPr bwMode="auto">
          <a:xfrm>
            <a:off x="5511800" y="866775"/>
            <a:ext cx="2228850" cy="833438"/>
          </a:xfrm>
          <a:prstGeom prst="borderCallout1">
            <a:avLst>
              <a:gd name="adj1" fmla="val 13713"/>
              <a:gd name="adj2" fmla="val -3417"/>
              <a:gd name="adj3" fmla="val 74097"/>
              <a:gd name="adj4" fmla="val -22792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400"/>
              <a:t>至少一路直流电源供电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 autoUpdateAnimBg="0"/>
      <p:bldP spid="49157" grpId="0" animBg="1" autoUpdateAnimBg="0"/>
      <p:bldP spid="4917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755650" y="1268413"/>
          <a:ext cx="26670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5" name="Photo Editor 照片" r:id="rId3" imgW="9723810" imgH="9152381" progId="MSPhotoEd.3">
                  <p:embed/>
                </p:oleObj>
              </mc:Choice>
              <mc:Fallback>
                <p:oleObj name="Photo Editor 照片" r:id="rId3" imgW="9723810" imgH="91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26670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179388" y="836613"/>
            <a:ext cx="7772400" cy="431800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讨论三</a:t>
            </a:r>
            <a:r>
              <a:rPr lang="zh-CN" altLang="en-US" sz="2400" b="1"/>
              <a:t>：基本共射放大电路的静态分析和动态分析</a:t>
            </a:r>
          </a:p>
        </p:txBody>
      </p:sp>
      <p:graphicFrame>
        <p:nvGraphicFramePr>
          <p:cNvPr id="93203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9838" y="5734050"/>
          <a:ext cx="28067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6" name="公式" r:id="rId5" imgW="1574640" imgH="431640" progId="Equation.3">
                  <p:embed/>
                </p:oleObj>
              </mc:Choice>
              <mc:Fallback>
                <p:oleObj name="公式" r:id="rId5" imgW="15746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734050"/>
                        <a:ext cx="2806700" cy="7683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2" name="Object 1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659563" y="6092825"/>
          <a:ext cx="1574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7" name="公式" r:id="rId7" imgW="927000" imgH="228600" progId="Equation.3">
                  <p:embed/>
                </p:oleObj>
              </mc:Choice>
              <mc:Fallback>
                <p:oleObj name="公式" r:id="rId7" imgW="9270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6092825"/>
                        <a:ext cx="1574800" cy="3889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4946650" y="1420813"/>
          <a:ext cx="2667000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8" name="Photo Editor 照片" r:id="rId9" imgW="7552381" imgH="6695238" progId="MSPhotoEd.3">
                  <p:embed/>
                </p:oleObj>
              </mc:Choice>
              <mc:Fallback>
                <p:oleObj name="Photo Editor 照片" r:id="rId9" imgW="7552381" imgH="6695238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6650" y="1420813"/>
                        <a:ext cx="2667000" cy="236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Line 5"/>
          <p:cNvSpPr>
            <a:spLocks noChangeShapeType="1"/>
          </p:cNvSpPr>
          <p:nvPr/>
        </p:nvSpPr>
        <p:spPr bwMode="auto">
          <a:xfrm flipH="1" flipV="1">
            <a:off x="5402263" y="1914525"/>
            <a:ext cx="1219200" cy="1524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3565525" y="2030413"/>
          <a:ext cx="1163638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9" name="Equation" r:id="rId11" imgW="711000" imgH="431640" progId="Equation.3">
                  <p:embed/>
                </p:oleObj>
              </mc:Choice>
              <mc:Fallback>
                <p:oleObj name="Equation" r:id="rId11" imgW="7110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2030413"/>
                        <a:ext cx="1163638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1" name="Object 7"/>
          <p:cNvGraphicFramePr>
            <a:graphicFrameLocks noChangeAspect="1"/>
          </p:cNvGraphicFramePr>
          <p:nvPr/>
        </p:nvGraphicFramePr>
        <p:xfrm>
          <a:off x="611188" y="4076700"/>
          <a:ext cx="31242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0" name="Photo Editor 照片" r:id="rId13" imgW="10240804" imgH="6792273" progId="MSPhotoEd.3">
                  <p:embed/>
                </p:oleObj>
              </mc:Choice>
              <mc:Fallback>
                <p:oleObj name="Photo Editor 照片" r:id="rId13" imgW="10240804" imgH="6792273" progId="MSPhotoEd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076700"/>
                        <a:ext cx="31242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63938" y="2563813"/>
            <a:ext cx="4967287" cy="1731962"/>
            <a:chOff x="2252" y="1434"/>
            <a:chExt cx="3129" cy="1091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3861" y="1434"/>
              <a:ext cx="263" cy="231"/>
              <a:chOff x="3913" y="1488"/>
              <a:chExt cx="263" cy="231"/>
            </a:xfrm>
          </p:grpSpPr>
          <p:sp>
            <p:nvSpPr>
              <p:cNvPr id="93194" name="Text Box 10"/>
              <p:cNvSpPr txBox="1">
                <a:spLocks noChangeArrowheads="1"/>
              </p:cNvSpPr>
              <p:nvPr/>
            </p:nvSpPr>
            <p:spPr bwMode="auto">
              <a:xfrm>
                <a:off x="3936" y="1488"/>
                <a:ext cx="24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en-US" altLang="zh-CN" sz="1800" i="1">
                    <a:latin typeface="Times New Roman" pitchFamily="18" charset="0"/>
                  </a:rPr>
                  <a:t>Q</a:t>
                </a:r>
              </a:p>
            </p:txBody>
          </p:sp>
          <p:sp>
            <p:nvSpPr>
              <p:cNvPr id="93195" name="Oval 11"/>
              <p:cNvSpPr>
                <a:spLocks noChangeArrowheads="1"/>
              </p:cNvSpPr>
              <p:nvPr/>
            </p:nvSpPr>
            <p:spPr bwMode="auto">
              <a:xfrm>
                <a:off x="3913" y="1657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196" name="Line 12"/>
            <p:cNvSpPr>
              <a:spLocks noChangeShapeType="1"/>
            </p:cNvSpPr>
            <p:nvPr/>
          </p:nvSpPr>
          <p:spPr bwMode="auto">
            <a:xfrm flipH="1">
              <a:off x="3404" y="1626"/>
              <a:ext cx="480" cy="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7" name="Line 13"/>
            <p:cNvSpPr>
              <a:spLocks noChangeShapeType="1"/>
            </p:cNvSpPr>
            <p:nvPr/>
          </p:nvSpPr>
          <p:spPr bwMode="auto">
            <a:xfrm>
              <a:off x="3884" y="1626"/>
              <a:ext cx="1" cy="38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8" name="AutoShape 14"/>
            <p:cNvSpPr>
              <a:spLocks/>
            </p:cNvSpPr>
            <p:nvPr/>
          </p:nvSpPr>
          <p:spPr bwMode="auto">
            <a:xfrm>
              <a:off x="2252" y="1914"/>
              <a:ext cx="978" cy="288"/>
            </a:xfrm>
            <a:prstGeom prst="borderCallout1">
              <a:avLst>
                <a:gd name="adj1" fmla="val 25000"/>
                <a:gd name="adj2" fmla="val 104907"/>
                <a:gd name="adj3" fmla="val -106597"/>
                <a:gd name="adj4" fmla="val 116870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en-US" altLang="zh-CN" i="1">
                  <a:latin typeface="Times New Roman" pitchFamily="18" charset="0"/>
                </a:rPr>
                <a:t>I</a:t>
              </a:r>
              <a:r>
                <a:rPr kumimoji="1" lang="en-US" altLang="zh-CN" baseline="-25000">
                  <a:latin typeface="Times New Roman" pitchFamily="18" charset="0"/>
                </a:rPr>
                <a:t>BQ</a:t>
              </a:r>
              <a:r>
                <a:rPr kumimoji="1" lang="en-US" altLang="zh-CN">
                  <a:latin typeface="Times New Roman" pitchFamily="18" charset="0"/>
                </a:rPr>
                <a:t>≈35μA</a:t>
              </a:r>
            </a:p>
          </p:txBody>
        </p:sp>
        <p:sp>
          <p:nvSpPr>
            <p:cNvPr id="93199" name="AutoShape 15"/>
            <p:cNvSpPr>
              <a:spLocks/>
            </p:cNvSpPr>
            <p:nvPr/>
          </p:nvSpPr>
          <p:spPr bwMode="auto">
            <a:xfrm>
              <a:off x="4325" y="2237"/>
              <a:ext cx="1056" cy="288"/>
            </a:xfrm>
            <a:prstGeom prst="borderCallout1">
              <a:avLst>
                <a:gd name="adj1" fmla="val 25000"/>
                <a:gd name="adj2" fmla="val -4546"/>
                <a:gd name="adj3" fmla="val -82986"/>
                <a:gd name="adj4" fmla="val -41759"/>
              </a:avLst>
            </a:prstGeom>
            <a:solidFill>
              <a:srgbClr val="66FFFF"/>
            </a:solidFill>
            <a:ln w="19050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en-US" altLang="zh-CN" i="1">
                  <a:latin typeface="Times New Roman" pitchFamily="18" charset="0"/>
                </a:rPr>
                <a:t>U</a:t>
              </a:r>
              <a:r>
                <a:rPr kumimoji="1" lang="en-US" altLang="zh-CN" baseline="-25000">
                  <a:latin typeface="Times New Roman" pitchFamily="18" charset="0"/>
                </a:rPr>
                <a:t>BEQ</a:t>
              </a:r>
              <a:r>
                <a:rPr kumimoji="1" lang="en-US" altLang="zh-CN">
                  <a:latin typeface="Times New Roman" pitchFamily="18" charset="0"/>
                </a:rPr>
                <a:t>≈0.65V</a:t>
              </a:r>
            </a:p>
          </p:txBody>
        </p:sp>
      </p:grpSp>
      <p:graphicFrame>
        <p:nvGraphicFramePr>
          <p:cNvPr id="93200" name="Object 16"/>
          <p:cNvGraphicFramePr>
            <a:graphicFrameLocks noChangeAspect="1"/>
          </p:cNvGraphicFramePr>
          <p:nvPr/>
        </p:nvGraphicFramePr>
        <p:xfrm>
          <a:off x="3779838" y="3933825"/>
          <a:ext cx="28797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1" name="公式" r:id="rId15" imgW="1650960" imgH="507960" progId="Equation.3">
                  <p:embed/>
                </p:oleObj>
              </mc:Choice>
              <mc:Fallback>
                <p:oleObj name="公式" r:id="rId15" imgW="1650960" imgH="50796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933825"/>
                        <a:ext cx="2879725" cy="8858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6623050" y="1420813"/>
            <a:ext cx="216379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 dirty="0" smtClean="0">
                <a:latin typeface="Times New Roman" pitchFamily="18" charset="0"/>
              </a:rPr>
              <a:t>为什么</a:t>
            </a:r>
            <a:r>
              <a:rPr kumimoji="1" lang="zh-CN" altLang="en-US" sz="2400" b="1" dirty="0">
                <a:latin typeface="Times New Roman" pitchFamily="18" charset="0"/>
              </a:rPr>
              <a:t>用图解法求解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BQ</a:t>
            </a:r>
            <a:r>
              <a:rPr kumimoji="1" lang="zh-CN" altLang="en-US" sz="2400" b="1" dirty="0">
                <a:latin typeface="Times New Roman" pitchFamily="18" charset="0"/>
              </a:rPr>
              <a:t>和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BEQ</a:t>
            </a:r>
            <a:r>
              <a:rPr kumimoji="1" lang="zh-CN" altLang="en-US" sz="2400" b="1" dirty="0">
                <a:latin typeface="Times New Roman" pitchFamily="18" charset="0"/>
              </a:rPr>
              <a:t>？</a:t>
            </a:r>
          </a:p>
        </p:txBody>
      </p:sp>
      <p:graphicFrame>
        <p:nvGraphicFramePr>
          <p:cNvPr id="93204" name="Object 20"/>
          <p:cNvGraphicFramePr>
            <a:graphicFrameLocks noChangeAspect="1"/>
          </p:cNvGraphicFramePr>
          <p:nvPr/>
        </p:nvGraphicFramePr>
        <p:xfrm>
          <a:off x="6659563" y="5734050"/>
          <a:ext cx="21605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2" name="公式" r:id="rId17" imgW="1257120" imgH="228600" progId="Equation.3">
                  <p:embed/>
                </p:oleObj>
              </mc:Choice>
              <mc:Fallback>
                <p:oleObj name="公式" r:id="rId17" imgW="1257120" imgH="228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734050"/>
                        <a:ext cx="2160587" cy="3921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6" name="Object 2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79838" y="4868863"/>
          <a:ext cx="32400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3" name="公式" r:id="rId19" imgW="1790640" imgH="444240" progId="Equation.3">
                  <p:embed/>
                </p:oleObj>
              </mc:Choice>
              <mc:Fallback>
                <p:oleObj name="公式" r:id="rId19" imgW="1790640" imgH="4442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868863"/>
                        <a:ext cx="3240087" cy="8032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/>
      <p:bldP spid="93201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4675" y="4387850"/>
          <a:ext cx="5905500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4" name="公式" r:id="rId3" imgW="3085920" imgH="888840" progId="Equation.3">
                  <p:embed/>
                </p:oleObj>
              </mc:Choice>
              <mc:Fallback>
                <p:oleObj name="公式" r:id="rId3" imgW="3085920" imgH="8888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4387850"/>
                        <a:ext cx="5905500" cy="17002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8351838" cy="504825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讨论四</a:t>
            </a:r>
            <a:r>
              <a:rPr lang="zh-CN" altLang="en-US" sz="2400" b="1"/>
              <a:t>：阻容耦合共射放大电路的静态分析和动态分析</a:t>
            </a:r>
          </a:p>
        </p:txBody>
      </p:sp>
      <p:graphicFrame>
        <p:nvGraphicFramePr>
          <p:cNvPr id="9421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3887788" y="3500438"/>
          <a:ext cx="5256212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5" name="Photo Editor 照片" r:id="rId5" imgW="21495238" imgH="6866667" progId="MSPhotoEd.3">
                  <p:embed/>
                </p:oleObj>
              </mc:Choice>
              <mc:Fallback>
                <p:oleObj name="Photo Editor 照片" r:id="rId5" imgW="21495238" imgH="6866667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3500438"/>
                        <a:ext cx="5256212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574675" y="1866900"/>
          <a:ext cx="2881313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6" name="Photo Editor 照片" r:id="rId7" imgW="10926700" imgH="9400000" progId="MSPhotoEd.3">
                  <p:embed/>
                </p:oleObj>
              </mc:Choice>
              <mc:Fallback>
                <p:oleObj name="Photo Editor 照片" r:id="rId7" imgW="10926700" imgH="9400000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1866900"/>
                        <a:ext cx="2881313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1150938" y="1435100"/>
          <a:ext cx="18700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7" name="Equation" r:id="rId9" imgW="1143000" imgH="228600" progId="Equation.3">
                  <p:embed/>
                </p:oleObj>
              </mc:Choice>
              <mc:Fallback>
                <p:oleObj name="Equation" r:id="rId9" imgW="11430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435100"/>
                        <a:ext cx="1870075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4030663" y="1485900"/>
          <a:ext cx="3889375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8" name="公式" r:id="rId11" imgW="1968480" imgH="939600" progId="Equation.3">
                  <p:embed/>
                </p:oleObj>
              </mc:Choice>
              <mc:Fallback>
                <p:oleObj name="公式" r:id="rId11" imgW="1968480" imgH="939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1485900"/>
                        <a:ext cx="3889375" cy="18573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4675" y="6092825"/>
          <a:ext cx="50403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69" name="公式" r:id="rId13" imgW="2590560" imgH="228600" progId="Equation.3">
                  <p:embed/>
                </p:oleObj>
              </mc:Choice>
              <mc:Fallback>
                <p:oleObj name="公式" r:id="rId13" imgW="259056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6092825"/>
                        <a:ext cx="5040313" cy="442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4248150" cy="549275"/>
          </a:xfrm>
        </p:spPr>
        <p:txBody>
          <a:bodyPr/>
          <a:lstStyle/>
          <a:p>
            <a:pPr algn="l"/>
            <a:r>
              <a:rPr lang="zh-CN" altLang="en-US" sz="3600">
                <a:ea typeface="华文行楷" pitchFamily="2" charset="-122"/>
              </a:rPr>
              <a:t>讨论五：</a:t>
            </a:r>
            <a:r>
              <a:rPr lang="zh-CN" altLang="en-US" sz="2800" b="1"/>
              <a:t>波形分析</a:t>
            </a:r>
          </a:p>
        </p:txBody>
      </p:sp>
      <p:graphicFrame>
        <p:nvGraphicFramePr>
          <p:cNvPr id="160778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1116013" y="1484313"/>
          <a:ext cx="2808287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3" name="Photo Editor 照片" r:id="rId3" imgW="11361905" imgH="8542857" progId="MSPhotoEd.3">
                  <p:embed/>
                </p:oleObj>
              </mc:Choice>
              <mc:Fallback>
                <p:oleObj name="Photo Editor 照片" r:id="rId3" imgW="11361905" imgH="8542857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2808287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0" y="1955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0" y="2784475"/>
            <a:ext cx="279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altLang="zh-CN" sz="1000" b="0">
                <a:latin typeface="Times New Roman" pitchFamily="18" charset="0"/>
                <a:cs typeface="Times New Roman" pitchFamily="18" charset="0"/>
              </a:rPr>
              <a:t>   </a:t>
            </a:r>
            <a:endParaRPr lang="en-US" altLang="zh-CN" sz="1800" b="0"/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0" y="3819525"/>
            <a:ext cx="247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altLang="zh-CN" sz="1000" b="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 sz="1800" b="0"/>
          </a:p>
        </p:txBody>
      </p:sp>
      <p:pic>
        <p:nvPicPr>
          <p:cNvPr id="160781" name="Picture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 l="38440" t="32680" r="45537" b="53609"/>
          <a:stretch>
            <a:fillRect/>
          </a:stretch>
        </p:blipFill>
        <p:spPr>
          <a:xfrm>
            <a:off x="1368425" y="3646488"/>
            <a:ext cx="2232025" cy="1133475"/>
          </a:xfrm>
          <a:noFill/>
          <a:ln/>
        </p:spPr>
      </p:pic>
      <p:sp>
        <p:nvSpPr>
          <p:cNvPr id="160785" name="Rectangle 17"/>
          <p:cNvSpPr>
            <a:spLocks noChangeArrowheads="1"/>
          </p:cNvSpPr>
          <p:nvPr/>
        </p:nvSpPr>
        <p:spPr bwMode="auto">
          <a:xfrm>
            <a:off x="0" y="1347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60784" name="Picture 16"/>
          <p:cNvPicPr>
            <a:picLocks noChangeAspect="1" noChangeArrowheads="1"/>
          </p:cNvPicPr>
          <p:nvPr/>
        </p:nvPicPr>
        <p:blipFill>
          <a:blip r:embed="rId6"/>
          <a:srcRect l="38644" t="31644" r="45915" b="53198"/>
          <a:stretch>
            <a:fillRect/>
          </a:stretch>
        </p:blipFill>
        <p:spPr bwMode="auto">
          <a:xfrm>
            <a:off x="1403350" y="4797425"/>
            <a:ext cx="2159000" cy="1595438"/>
          </a:xfrm>
          <a:prstGeom prst="rect">
            <a:avLst/>
          </a:prstGeom>
          <a:noFill/>
        </p:spPr>
      </p:pic>
      <p:pic>
        <p:nvPicPr>
          <p:cNvPr id="160783" name="Picture 15"/>
          <p:cNvPicPr>
            <a:picLocks noChangeAspect="1" noChangeArrowheads="1"/>
          </p:cNvPicPr>
          <p:nvPr/>
        </p:nvPicPr>
        <p:blipFill>
          <a:blip r:embed="rId7"/>
          <a:srcRect l="36890" t="19711" r="21881" b="27631"/>
          <a:stretch>
            <a:fillRect/>
          </a:stretch>
        </p:blipFill>
        <p:spPr bwMode="auto">
          <a:xfrm>
            <a:off x="4067175" y="1773238"/>
            <a:ext cx="4752975" cy="4545012"/>
          </a:xfrm>
          <a:prstGeom prst="rect">
            <a:avLst/>
          </a:prstGeom>
          <a:noFill/>
        </p:spPr>
      </p:pic>
      <p:sp>
        <p:nvSpPr>
          <p:cNvPr id="160786" name="AutoShape 18"/>
          <p:cNvSpPr>
            <a:spLocks/>
          </p:cNvSpPr>
          <p:nvPr/>
        </p:nvSpPr>
        <p:spPr bwMode="auto">
          <a:xfrm>
            <a:off x="4067175" y="908050"/>
            <a:ext cx="2233613" cy="720725"/>
          </a:xfrm>
          <a:prstGeom prst="borderCallout1">
            <a:avLst>
              <a:gd name="adj1" fmla="val 15861"/>
              <a:gd name="adj2" fmla="val 103412"/>
              <a:gd name="adj3" fmla="val 252421"/>
              <a:gd name="adj4" fmla="val 113787"/>
            </a:avLst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 dirty="0"/>
              <a:t>失真了吗？如何判断？原因？</a:t>
            </a:r>
          </a:p>
        </p:txBody>
      </p:sp>
      <p:sp>
        <p:nvSpPr>
          <p:cNvPr id="160787" name="AutoShape 19"/>
          <p:cNvSpPr>
            <a:spLocks/>
          </p:cNvSpPr>
          <p:nvPr/>
        </p:nvSpPr>
        <p:spPr bwMode="auto">
          <a:xfrm>
            <a:off x="268288" y="4683125"/>
            <a:ext cx="914400" cy="762000"/>
          </a:xfrm>
          <a:prstGeom prst="borderCallout1">
            <a:avLst>
              <a:gd name="adj1" fmla="val 15000"/>
              <a:gd name="adj2" fmla="val 108333"/>
              <a:gd name="adj3" fmla="val 194583"/>
              <a:gd name="adj4" fmla="val 155731"/>
            </a:avLst>
          </a:prstGeom>
          <a:solidFill>
            <a:srgbClr val="66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 dirty="0"/>
              <a:t>饱和失真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86" grpId="0" animBg="1"/>
      <p:bldP spid="1607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844675"/>
            <a:ext cx="7772400" cy="1143000"/>
          </a:xfrm>
        </p:spPr>
        <p:txBody>
          <a:bodyPr/>
          <a:lstStyle/>
          <a:p>
            <a:r>
              <a:rPr lang="en-US" altLang="zh-CN" sz="400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§2.4  </a:t>
            </a:r>
            <a:r>
              <a:rPr lang="zh-CN" altLang="en-US" sz="40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静态工作点的稳定</a:t>
            </a:r>
          </a:p>
        </p:txBody>
      </p:sp>
      <p:sp>
        <p:nvSpPr>
          <p:cNvPr id="96265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3141663"/>
            <a:ext cx="525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一、温度对静态工作点的影响</a:t>
            </a:r>
          </a:p>
        </p:txBody>
      </p:sp>
      <p:sp>
        <p:nvSpPr>
          <p:cNvPr id="96266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3789363"/>
            <a:ext cx="55451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二、静态工作点稳定的典型电路</a:t>
            </a:r>
          </a:p>
        </p:txBody>
      </p:sp>
      <p:sp>
        <p:nvSpPr>
          <p:cNvPr id="96267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4505325"/>
            <a:ext cx="4752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三、稳定静态工作点的方法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827088" y="1916113"/>
          <a:ext cx="3751262" cy="28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7" name="Photo Editor 照片" r:id="rId3" imgW="14428571" imgH="10926700" progId="MSPhotoEd.3">
                  <p:embed/>
                </p:oleObj>
              </mc:Choice>
              <mc:Fallback>
                <p:oleObj name="Photo Editor 照片" r:id="rId3" imgW="14428571" imgH="1092670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3751262" cy="284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7478713" cy="6096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隶书" pitchFamily="49" charset="-122"/>
                <a:ea typeface="华文行楷" pitchFamily="2" charset="-122"/>
              </a:rPr>
              <a:t>一、温度对</a:t>
            </a:r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静态工作</a:t>
            </a:r>
            <a:r>
              <a:rPr lang="zh-CN" altLang="zh-CN" sz="3600">
                <a:solidFill>
                  <a:schemeClr val="tx1"/>
                </a:solidFill>
                <a:latin typeface="隶书" pitchFamily="49" charset="-122"/>
                <a:ea typeface="华文行楷" pitchFamily="2" charset="-122"/>
              </a:rPr>
              <a:t>点的影响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838200" y="4872038"/>
            <a:ext cx="76200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/>
              <a:t>   </a:t>
            </a:r>
            <a:r>
              <a:rPr lang="en-US" altLang="zh-CN" sz="2800" b="1" dirty="0" smtClean="0"/>
              <a:t>   </a:t>
            </a:r>
            <a:r>
              <a:rPr lang="zh-CN" altLang="en-US" sz="2400" b="1" dirty="0" smtClean="0">
                <a:solidFill>
                  <a:srgbClr val="A50021"/>
                </a:solidFill>
                <a:latin typeface="Times New Roman" pitchFamily="18" charset="0"/>
              </a:rPr>
              <a:t>所谓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Q</a:t>
            </a: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点稳定，是指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I</a:t>
            </a:r>
            <a:r>
              <a:rPr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CQ</a:t>
            </a: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和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CEQ</a:t>
            </a: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在温度变化时基本不变，这是靠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I</a:t>
            </a:r>
            <a:r>
              <a:rPr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BQ</a:t>
            </a: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的变化得来的。</a:t>
            </a:r>
            <a:endParaRPr lang="zh-CN" altLang="en-US" sz="2400" b="1" baseline="-25000" dirty="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4786314" y="3643314"/>
            <a:ext cx="3583012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若</a:t>
            </a:r>
            <a:r>
              <a:rPr kumimoji="1" lang="zh-CN" altLang="en-US" sz="2400" b="1" dirty="0">
                <a:latin typeface="Times New Roman" pitchFamily="18" charset="0"/>
              </a:rPr>
              <a:t>温度升高时要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en-US" altLang="zh-CN" sz="2400" b="1" baseline="30000" dirty="0">
                <a:latin typeface="Times New Roman" pitchFamily="18" charset="0"/>
              </a:rPr>
              <a:t>’</a:t>
            </a:r>
            <a:r>
              <a:rPr kumimoji="1" lang="zh-CN" altLang="en-US" sz="2400" b="1" dirty="0">
                <a:latin typeface="Times New Roman" pitchFamily="18" charset="0"/>
              </a:rPr>
              <a:t>回到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，则只有减小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BQ</a:t>
            </a:r>
            <a:endParaRPr kumimoji="1" lang="en-US" altLang="zh-CN" sz="2400" b="1" baseline="30000" dirty="0">
              <a:latin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419600" y="1747838"/>
            <a:ext cx="4495800" cy="1679575"/>
            <a:chOff x="2784" y="1056"/>
            <a:chExt cx="2832" cy="1058"/>
          </a:xfrm>
        </p:grpSpPr>
        <p:sp>
          <p:nvSpPr>
            <p:cNvPr id="98311" name="Text Box 7"/>
            <p:cNvSpPr txBox="1">
              <a:spLocks noChangeArrowheads="1"/>
            </p:cNvSpPr>
            <p:nvPr/>
          </p:nvSpPr>
          <p:spPr bwMode="auto">
            <a:xfrm>
              <a:off x="2784" y="1056"/>
              <a:ext cx="2832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2400" b="1" i="1" dirty="0">
                  <a:latin typeface="Times New Roman" pitchFamily="18" charset="0"/>
                </a:rPr>
                <a:t>T</a:t>
              </a:r>
              <a:r>
                <a:rPr kumimoji="1" lang="zh-CN" altLang="en-US" sz="2400" b="1" dirty="0">
                  <a:latin typeface="Times New Roman" pitchFamily="18" charset="0"/>
                </a:rPr>
                <a:t>（ ℃ ）→</a:t>
              </a:r>
              <a:r>
                <a:rPr kumimoji="1" lang="en-US" altLang="zh-CN" sz="2400" b="1" i="1" dirty="0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kumimoji="1" lang="en-US" altLang="zh-CN" sz="2400" b="1" dirty="0">
                  <a:latin typeface="Times New Roman" pitchFamily="18" charset="0"/>
                </a:rPr>
                <a:t>↑→</a:t>
              </a:r>
              <a:r>
                <a:rPr kumimoji="1" lang="en-US" altLang="zh-CN" sz="2400" b="1" i="1" dirty="0">
                  <a:latin typeface="Times New Roman" pitchFamily="18" charset="0"/>
                </a:rPr>
                <a:t>I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CQ</a:t>
              </a:r>
              <a:r>
                <a:rPr kumimoji="1" lang="en-US" altLang="zh-CN" sz="2400" b="1" dirty="0">
                  <a:latin typeface="Times New Roman" pitchFamily="18" charset="0"/>
                </a:rPr>
                <a:t>↑</a:t>
              </a:r>
            </a:p>
          </p:txBody>
        </p:sp>
        <p:sp>
          <p:nvSpPr>
            <p:cNvPr id="98312" name="Text Box 8"/>
            <p:cNvSpPr txBox="1">
              <a:spLocks noChangeArrowheads="1"/>
            </p:cNvSpPr>
            <p:nvPr/>
          </p:nvSpPr>
          <p:spPr bwMode="auto">
            <a:xfrm>
              <a:off x="4590" y="1117"/>
              <a:ext cx="6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→</a:t>
              </a:r>
              <a:r>
                <a:rPr kumimoji="1" lang="en-US" altLang="zh-CN" sz="2400" b="1" i="1" dirty="0">
                  <a:latin typeface="Times New Roman" pitchFamily="18" charset="0"/>
                </a:rPr>
                <a:t>Q</a:t>
              </a:r>
              <a:r>
                <a:rPr kumimoji="1" lang="en-US" altLang="zh-CN" sz="2400" b="1" baseline="30000" dirty="0">
                  <a:latin typeface="Times New Roman" pitchFamily="18" charset="0"/>
                </a:rPr>
                <a:t>’</a:t>
              </a:r>
              <a:endParaRPr kumimoji="1" lang="en-US" altLang="zh-CN" sz="2400" b="1" dirty="0">
                <a:latin typeface="Times New Roman" pitchFamily="18" charset="0"/>
              </a:endParaRPr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3257" y="1498"/>
              <a:ext cx="1200" cy="330"/>
              <a:chOff x="3120" y="1392"/>
              <a:chExt cx="1200" cy="330"/>
            </a:xfrm>
          </p:grpSpPr>
          <p:sp>
            <p:nvSpPr>
              <p:cNvPr id="98314" name="Line 10"/>
              <p:cNvSpPr>
                <a:spLocks noChangeShapeType="1"/>
              </p:cNvSpPr>
              <p:nvPr/>
            </p:nvSpPr>
            <p:spPr bwMode="auto">
              <a:xfrm flipV="1">
                <a:off x="4128" y="1440"/>
                <a:ext cx="192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5" name="Text Box 11"/>
              <p:cNvSpPr txBox="1">
                <a:spLocks noChangeArrowheads="1"/>
              </p:cNvSpPr>
              <p:nvPr/>
            </p:nvSpPr>
            <p:spPr bwMode="auto">
              <a:xfrm>
                <a:off x="3504" y="1392"/>
                <a:ext cx="76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en-US" altLang="zh-CN" sz="2400" b="1" i="1" dirty="0">
                    <a:latin typeface="Times New Roman" pitchFamily="18" charset="0"/>
                  </a:rPr>
                  <a:t>I</a:t>
                </a:r>
                <a:r>
                  <a:rPr kumimoji="1" lang="en-US" altLang="zh-CN" sz="2400" b="1" baseline="-25000" dirty="0">
                    <a:latin typeface="Times New Roman" pitchFamily="18" charset="0"/>
                  </a:rPr>
                  <a:t>CEO</a:t>
                </a:r>
                <a:r>
                  <a:rPr kumimoji="1" lang="en-US" altLang="zh-CN" sz="2400" b="1" dirty="0">
                    <a:latin typeface="Times New Roman" pitchFamily="18" charset="0"/>
                  </a:rPr>
                  <a:t>↑</a:t>
                </a:r>
              </a:p>
            </p:txBody>
          </p:sp>
          <p:sp>
            <p:nvSpPr>
              <p:cNvPr id="98316" name="Line 12"/>
              <p:cNvSpPr>
                <a:spLocks noChangeShapeType="1"/>
              </p:cNvSpPr>
              <p:nvPr/>
            </p:nvSpPr>
            <p:spPr bwMode="auto">
              <a:xfrm>
                <a:off x="3120" y="1392"/>
                <a:ext cx="384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017" y="1546"/>
              <a:ext cx="2400" cy="568"/>
              <a:chOff x="2880" y="1440"/>
              <a:chExt cx="2400" cy="568"/>
            </a:xfrm>
          </p:grpSpPr>
          <p:sp>
            <p:nvSpPr>
              <p:cNvPr id="98318" name="Line 14"/>
              <p:cNvSpPr>
                <a:spLocks noChangeShapeType="1"/>
              </p:cNvSpPr>
              <p:nvPr/>
            </p:nvSpPr>
            <p:spPr bwMode="auto">
              <a:xfrm flipH="1" flipV="1">
                <a:off x="4416" y="1440"/>
                <a:ext cx="288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9" name="Text Box 15"/>
              <p:cNvSpPr txBox="1">
                <a:spLocks noChangeArrowheads="1"/>
              </p:cNvSpPr>
              <p:nvPr/>
            </p:nvSpPr>
            <p:spPr bwMode="auto">
              <a:xfrm>
                <a:off x="3456" y="1680"/>
                <a:ext cx="1824" cy="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zh-CN" altLang="en-US" sz="2400" b="1" dirty="0">
                    <a:latin typeface="Times New Roman" pitchFamily="18" charset="0"/>
                  </a:rPr>
                  <a:t>若</a:t>
                </a:r>
                <a:r>
                  <a:rPr kumimoji="1" lang="en-US" altLang="zh-CN" sz="2400" b="1" i="1" dirty="0">
                    <a:latin typeface="Times New Roman" pitchFamily="18" charset="0"/>
                  </a:rPr>
                  <a:t>U</a:t>
                </a:r>
                <a:r>
                  <a:rPr kumimoji="1" lang="en-US" altLang="zh-CN" sz="2400" b="1" baseline="-25000" dirty="0">
                    <a:latin typeface="Times New Roman" pitchFamily="18" charset="0"/>
                  </a:rPr>
                  <a:t>BEQ</a:t>
                </a:r>
                <a:r>
                  <a:rPr kumimoji="1" lang="zh-CN" altLang="en-US" sz="2400" b="1" dirty="0">
                    <a:latin typeface="Times New Roman" pitchFamily="18" charset="0"/>
                  </a:rPr>
                  <a:t>不变</a:t>
                </a:r>
                <a:r>
                  <a:rPr kumimoji="1" lang="en-US" altLang="zh-CN" sz="2400" b="1" i="1" dirty="0">
                    <a:latin typeface="Times New Roman" pitchFamily="18" charset="0"/>
                  </a:rPr>
                  <a:t>I</a:t>
                </a:r>
                <a:r>
                  <a:rPr kumimoji="1" lang="en-US" altLang="zh-CN" sz="2400" b="1" baseline="-25000" dirty="0">
                    <a:latin typeface="Times New Roman" pitchFamily="18" charset="0"/>
                  </a:rPr>
                  <a:t>BQ</a:t>
                </a:r>
                <a:r>
                  <a:rPr kumimoji="1" lang="en-US" altLang="zh-CN" sz="2400" b="1" dirty="0">
                    <a:latin typeface="Times New Roman" pitchFamily="18" charset="0"/>
                  </a:rPr>
                  <a:t>↑</a:t>
                </a:r>
              </a:p>
            </p:txBody>
          </p:sp>
          <p:sp>
            <p:nvSpPr>
              <p:cNvPr id="98320" name="Line 1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576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174875" y="2754313"/>
            <a:ext cx="557213" cy="546100"/>
            <a:chOff x="1377" y="1584"/>
            <a:chExt cx="351" cy="344"/>
          </a:xfrm>
        </p:grpSpPr>
        <p:sp>
          <p:nvSpPr>
            <p:cNvPr id="98322" name="Line 18"/>
            <p:cNvSpPr>
              <a:spLocks noChangeShapeType="1"/>
            </p:cNvSpPr>
            <p:nvPr/>
          </p:nvSpPr>
          <p:spPr bwMode="auto">
            <a:xfrm flipH="1" flipV="1">
              <a:off x="1440" y="1776"/>
              <a:ext cx="192" cy="1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1377" y="1584"/>
              <a:ext cx="351" cy="231"/>
              <a:chOff x="1233" y="1584"/>
              <a:chExt cx="351" cy="231"/>
            </a:xfrm>
          </p:grpSpPr>
          <p:sp>
            <p:nvSpPr>
              <p:cNvPr id="98324" name="Oval 20"/>
              <p:cNvSpPr>
                <a:spLocks noChangeArrowheads="1"/>
              </p:cNvSpPr>
              <p:nvPr/>
            </p:nvSpPr>
            <p:spPr bwMode="auto">
              <a:xfrm>
                <a:off x="1233" y="1728"/>
                <a:ext cx="57" cy="5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25" name="Text Box 21"/>
              <p:cNvSpPr txBox="1">
                <a:spLocks noChangeArrowheads="1"/>
              </p:cNvSpPr>
              <p:nvPr/>
            </p:nvSpPr>
            <p:spPr bwMode="auto">
              <a:xfrm>
                <a:off x="1296" y="1584"/>
                <a:ext cx="2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en-US" altLang="zh-CN" sz="1800" i="1">
                    <a:solidFill>
                      <a:srgbClr val="FF0000"/>
                    </a:solidFill>
                    <a:latin typeface="Times New Roman" pitchFamily="18" charset="0"/>
                  </a:rPr>
                  <a:t>Q</a:t>
                </a:r>
                <a:r>
                  <a:rPr kumimoji="1" lang="en-US" altLang="zh-CN" sz="1800" baseline="30000">
                    <a:solidFill>
                      <a:srgbClr val="FF0000"/>
                    </a:solidFill>
                    <a:latin typeface="Times New Roman" pitchFamily="18" charset="0"/>
                  </a:rPr>
                  <a:t>’</a:t>
                </a:r>
                <a:endParaRPr kumimoji="1" lang="en-US" altLang="zh-CN" sz="18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build="p" autoUpdateAnimBg="0"/>
      <p:bldP spid="9830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7131050" cy="668338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zh-CN" altLang="zh-CN" sz="3200">
                <a:solidFill>
                  <a:schemeClr val="tx1"/>
                </a:solidFill>
                <a:ea typeface="华文行楷" pitchFamily="2" charset="-122"/>
              </a:rPr>
              <a:t>二、</a:t>
            </a:r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静态工作点稳定的</a:t>
            </a:r>
            <a:r>
              <a:rPr lang="zh-CN" altLang="zh-CN" sz="3200">
                <a:solidFill>
                  <a:schemeClr val="tx1"/>
                </a:solidFill>
                <a:ea typeface="华文行楷" pitchFamily="2" charset="-122"/>
              </a:rPr>
              <a:t>典型电路</a:t>
            </a:r>
            <a:r>
              <a:rPr lang="zh-CN" altLang="zh-CN" sz="3200" b="1">
                <a:solidFill>
                  <a:schemeClr val="tx1"/>
                </a:solidFill>
              </a:rPr>
              <a:t> 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pic>
        <p:nvPicPr>
          <p:cNvPr id="99331" name="Picture 3" descr="Dz020402"/>
          <p:cNvPicPr>
            <a:picLocks noChangeAspect="1" noChangeArrowheads="1"/>
          </p:cNvPicPr>
          <p:nvPr/>
        </p:nvPicPr>
        <p:blipFill>
          <a:blip r:embed="rId2" cstate="print"/>
          <a:srcRect r="29347" b="13513"/>
          <a:stretch>
            <a:fillRect/>
          </a:stretch>
        </p:blipFill>
        <p:spPr bwMode="auto">
          <a:xfrm>
            <a:off x="827088" y="2708275"/>
            <a:ext cx="5105400" cy="2513013"/>
          </a:xfrm>
          <a:prstGeom prst="rect">
            <a:avLst/>
          </a:prstGeom>
          <a:noFill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332288" y="1946275"/>
            <a:ext cx="2133600" cy="762000"/>
            <a:chOff x="2736" y="705"/>
            <a:chExt cx="1200" cy="543"/>
          </a:xfrm>
        </p:grpSpPr>
        <p:sp>
          <p:nvSpPr>
            <p:cNvPr id="99333" name="AutoShape 5"/>
            <p:cNvSpPr>
              <a:spLocks/>
            </p:cNvSpPr>
            <p:nvPr/>
          </p:nvSpPr>
          <p:spPr bwMode="auto">
            <a:xfrm>
              <a:off x="2873" y="705"/>
              <a:ext cx="1063" cy="303"/>
            </a:xfrm>
            <a:prstGeom prst="borderCallout1">
              <a:avLst>
                <a:gd name="adj1" fmla="val 23764"/>
                <a:gd name="adj2" fmla="val -4514"/>
                <a:gd name="adj3" fmla="val 156435"/>
                <a:gd name="adj4" fmla="val -73282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400" b="1" dirty="0">
                  <a:latin typeface="Times New Roman" pitchFamily="18" charset="0"/>
                </a:rPr>
                <a:t>直流通路？</a:t>
              </a:r>
            </a:p>
          </p:txBody>
        </p:sp>
        <p:sp>
          <p:nvSpPr>
            <p:cNvPr id="99334" name="Line 6"/>
            <p:cNvSpPr>
              <a:spLocks noChangeShapeType="1"/>
            </p:cNvSpPr>
            <p:nvPr/>
          </p:nvSpPr>
          <p:spPr bwMode="auto">
            <a:xfrm flipV="1">
              <a:off x="2736" y="912"/>
              <a:ext cx="96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008688" y="2708275"/>
            <a:ext cx="2620962" cy="2514600"/>
            <a:chOff x="3792" y="1392"/>
            <a:chExt cx="1651" cy="1584"/>
          </a:xfrm>
        </p:grpSpPr>
        <p:pic>
          <p:nvPicPr>
            <p:cNvPr id="99336" name="Picture 8" descr="Dz020402"/>
            <p:cNvPicPr>
              <a:picLocks noChangeAspect="1" noChangeArrowheads="1"/>
            </p:cNvPicPr>
            <p:nvPr/>
          </p:nvPicPr>
          <p:blipFill>
            <a:blip r:embed="rId2" cstate="print"/>
            <a:srcRect l="70410" r="-354" b="13460"/>
            <a:stretch>
              <a:fillRect/>
            </a:stretch>
          </p:blipFill>
          <p:spPr bwMode="auto">
            <a:xfrm>
              <a:off x="4080" y="1392"/>
              <a:ext cx="1363" cy="158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sp>
          <p:nvSpPr>
            <p:cNvPr id="99337" name="AutoShape 9"/>
            <p:cNvSpPr>
              <a:spLocks noChangeArrowheads="1"/>
            </p:cNvSpPr>
            <p:nvPr/>
          </p:nvSpPr>
          <p:spPr bwMode="auto">
            <a:xfrm>
              <a:off x="3792" y="2064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rgbClr val="66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9338" name="AutoShape 10"/>
          <p:cNvSpPr>
            <a:spLocks/>
          </p:cNvSpPr>
          <p:nvPr/>
        </p:nvSpPr>
        <p:spPr bwMode="auto">
          <a:xfrm>
            <a:off x="1187450" y="5373688"/>
            <a:ext cx="3360738" cy="833437"/>
          </a:xfrm>
          <a:prstGeom prst="borderCallout1">
            <a:avLst>
              <a:gd name="adj1" fmla="val 13713"/>
              <a:gd name="adj2" fmla="val 102269"/>
              <a:gd name="adj3" fmla="val -79431"/>
              <a:gd name="adj4" fmla="val 110343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en-US" altLang="zh-CN" sz="2400" b="1" i="1">
                <a:latin typeface="Times New Roman" pitchFamily="18" charset="0"/>
              </a:rPr>
              <a:t>C</a:t>
            </a:r>
            <a:r>
              <a:rPr kumimoji="1" lang="en-US" altLang="zh-CN" sz="2400" b="1" baseline="-25000">
                <a:latin typeface="Times New Roman" pitchFamily="18" charset="0"/>
              </a:rPr>
              <a:t>e</a:t>
            </a:r>
            <a:r>
              <a:rPr kumimoji="1" lang="zh-CN" altLang="en-US" sz="2400" b="1">
                <a:latin typeface="Times New Roman" pitchFamily="18" charset="0"/>
              </a:rPr>
              <a:t>为旁路电容，在交流通路中可视为短路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528638" y="1766888"/>
            <a:ext cx="2879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zh-CN" sz="2800" b="0">
                <a:latin typeface="华文行楷" pitchFamily="2" charset="-122"/>
                <a:ea typeface="华文行楷" pitchFamily="2" charset="-122"/>
              </a:rPr>
              <a:t>1</a:t>
            </a:r>
            <a:r>
              <a:rPr kumimoji="1" lang="en-US" altLang="zh-CN" sz="2800" b="0">
                <a:latin typeface="华文行楷" pitchFamily="2" charset="-122"/>
                <a:ea typeface="华文行楷" pitchFamily="2" charset="-122"/>
              </a:rPr>
              <a:t>.  </a:t>
            </a:r>
            <a:r>
              <a:rPr kumimoji="1" lang="zh-CN" altLang="zh-CN" sz="2800" b="0">
                <a:latin typeface="华文行楷" pitchFamily="2" charset="-122"/>
                <a:ea typeface="华文行楷" pitchFamily="2" charset="-122"/>
              </a:rPr>
              <a:t>电路组成</a:t>
            </a:r>
            <a:endParaRPr kumimoji="1" lang="zh-CN" altLang="en-US" sz="2800" b="0"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Dz020402"/>
          <p:cNvPicPr>
            <a:picLocks noChangeAspect="1" noChangeArrowheads="1"/>
          </p:cNvPicPr>
          <p:nvPr/>
        </p:nvPicPr>
        <p:blipFill>
          <a:blip r:embed="rId3" cstate="print"/>
          <a:srcRect l="70410" r="-354" b="13460"/>
          <a:stretch>
            <a:fillRect/>
          </a:stretch>
        </p:blipFill>
        <p:spPr bwMode="auto">
          <a:xfrm>
            <a:off x="762000" y="1600200"/>
            <a:ext cx="2754313" cy="3200400"/>
          </a:xfrm>
          <a:prstGeom prst="rect">
            <a:avLst/>
          </a:prstGeom>
          <a:noFill/>
        </p:spPr>
      </p:pic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4614863" y="2514600"/>
          <a:ext cx="28844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6" name="Equation" r:id="rId4" imgW="1269720" imgH="431640" progId="Equation.3">
                  <p:embed/>
                </p:oleObj>
              </mc:Choice>
              <mc:Fallback>
                <p:oleObj name="Equation" r:id="rId4" imgW="12697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2514600"/>
                        <a:ext cx="2884487" cy="8636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4643438" y="3933825"/>
          <a:ext cx="27432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7" name="Equation" r:id="rId6" imgW="1155600" imgH="444240" progId="Equation.3">
                  <p:embed/>
                </p:oleObj>
              </mc:Choice>
              <mc:Fallback>
                <p:oleObj name="Equation" r:id="rId6" imgW="115560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933825"/>
                        <a:ext cx="2743200" cy="9286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2895600" cy="5334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稳定原理</a:t>
            </a:r>
            <a:endParaRPr lang="zh-CN" altLang="en-US" sz="28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3635375" y="1484313"/>
            <a:ext cx="47244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为了稳定</a:t>
            </a:r>
            <a:r>
              <a:rPr kumimoji="1" lang="en-US" altLang="zh-CN" sz="2400" b="1" i="1" dirty="0">
                <a:latin typeface="Times New Roman" pitchFamily="18" charset="0"/>
              </a:rPr>
              <a:t>Q</a:t>
            </a:r>
            <a:r>
              <a:rPr kumimoji="1" lang="zh-CN" altLang="en-US" sz="2400" b="1" dirty="0">
                <a:latin typeface="Times New Roman" pitchFamily="18" charset="0"/>
              </a:rPr>
              <a:t>点，通常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1</a:t>
            </a:r>
            <a:r>
              <a:rPr kumimoji="1" lang="en-US" altLang="zh-CN" sz="2400" b="1" dirty="0">
                <a:latin typeface="Times New Roman" pitchFamily="18" charset="0"/>
              </a:rPr>
              <a:t>&gt;&gt; 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latin typeface="Times New Roman" pitchFamily="18" charset="0"/>
              </a:rPr>
              <a:t>，即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1</a:t>
            </a:r>
            <a:r>
              <a:rPr kumimoji="1" lang="en-US" altLang="zh-CN" sz="2400" b="1" dirty="0">
                <a:latin typeface="Times New Roman" pitchFamily="18" charset="0"/>
              </a:rPr>
              <a:t>≈ 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latin typeface="Times New Roman" pitchFamily="18" charset="0"/>
              </a:rPr>
              <a:t>；因此</a:t>
            </a:r>
          </a:p>
        </p:txBody>
      </p:sp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3962400" y="3429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基本不随温度变化。</a:t>
            </a:r>
          </a:p>
        </p:txBody>
      </p:sp>
      <p:sp>
        <p:nvSpPr>
          <p:cNvPr id="100360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861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设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BEQ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＝ 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BE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＋</a:t>
            </a:r>
            <a:r>
              <a:rPr kumimoji="1" lang="en-US" altLang="zh-CN" sz="24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BE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，若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BQ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－ 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BE</a:t>
            </a:r>
            <a:r>
              <a:rPr kumimoji="1" lang="en-US" altLang="zh-CN" sz="2400" b="1" dirty="0">
                <a:solidFill>
                  <a:srgbClr val="A50021"/>
                </a:solidFill>
                <a:latin typeface="Times New Roman" pitchFamily="18" charset="0"/>
              </a:rPr>
              <a:t>&gt;&gt;</a:t>
            </a:r>
            <a:r>
              <a:rPr kumimoji="1" lang="en-US" altLang="zh-CN" sz="24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BE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，则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EQ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稳定。</a:t>
            </a:r>
            <a:endParaRPr kumimoji="1" lang="zh-CN" altLang="en-US" sz="2400" b="1" baseline="-25000" dirty="0">
              <a:solidFill>
                <a:srgbClr val="A5002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8" grpId="0" build="p" autoUpdateAnimBg="0"/>
      <p:bldP spid="100359" grpId="0" build="p" autoUpdateAnimBg="0"/>
      <p:bldP spid="100360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4495800" cy="45720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zh-CN" altLang="zh-CN" sz="2800" b="1" dirty="0">
                <a:solidFill>
                  <a:schemeClr val="tx1"/>
                </a:solidFill>
              </a:rPr>
              <a:t>的</a:t>
            </a:r>
            <a:r>
              <a:rPr lang="zh-CN" altLang="zh-CN" sz="2800" b="1" dirty="0">
                <a:solidFill>
                  <a:schemeClr val="tx1"/>
                </a:solidFill>
                <a:latin typeface="宋体" charset="-122"/>
              </a:rPr>
              <a:t>作用</a:t>
            </a:r>
            <a:endParaRPr lang="zh-CN" altLang="en-US" sz="2800" b="1" dirty="0">
              <a:solidFill>
                <a:schemeClr val="tx1"/>
              </a:solidFill>
              <a:latin typeface="宋体" charset="-122"/>
            </a:endParaRP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250825" y="1268413"/>
            <a:ext cx="8610600" cy="466725"/>
          </a:xfrm>
          <a:prstGeom prst="rect">
            <a:avLst/>
          </a:prstGeom>
          <a:solidFill>
            <a:srgbClr val="00FFFF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(℃)↑→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↑→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E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↑→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BE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↓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基本不变）→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 ↓→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↓ 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631825" y="5459413"/>
            <a:ext cx="8153400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e</a:t>
            </a:r>
            <a:r>
              <a:rPr kumimoji="1" lang="zh-CN" altLang="en-US" sz="2400" b="1">
                <a:latin typeface="Times New Roman" pitchFamily="18" charset="0"/>
              </a:rPr>
              <a:t>起直流负反馈作用，其值越大，反馈越强，</a:t>
            </a:r>
            <a:r>
              <a:rPr kumimoji="1" lang="en-US" altLang="zh-CN" sz="2400" b="1" i="1">
                <a:latin typeface="Times New Roman" pitchFamily="18" charset="0"/>
              </a:rPr>
              <a:t>Q</a:t>
            </a:r>
            <a:r>
              <a:rPr kumimoji="1" lang="zh-CN" altLang="en-US" sz="2400" b="1">
                <a:latin typeface="Times New Roman" pitchFamily="18" charset="0"/>
              </a:rPr>
              <a:t>点越稳定。</a:t>
            </a:r>
            <a:endParaRPr kumimoji="1" lang="zh-CN" altLang="en-US" sz="2400" b="1" baseline="-25000">
              <a:latin typeface="Times New Roman" pitchFamily="18" charset="0"/>
            </a:endParaRP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708025" y="1878013"/>
            <a:ext cx="784860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关于反馈的一些概念：</a:t>
            </a:r>
          </a:p>
          <a:p>
            <a:pPr algn="l"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    将输出量通过一定的方式引回输入回路影响输入量的措施称为反馈。</a:t>
            </a:r>
          </a:p>
          <a:p>
            <a:pPr algn="l"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    直流通路中的反馈称为直流反馈。</a:t>
            </a:r>
          </a:p>
          <a:p>
            <a:pPr algn="l"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</a:rPr>
              <a:t>    反馈的结果使输出量的变化减小的称为负反馈，反之称为正反馈。</a:t>
            </a:r>
          </a:p>
        </p:txBody>
      </p:sp>
      <p:sp>
        <p:nvSpPr>
          <p:cNvPr id="101382" name="AutoShape 6"/>
          <p:cNvSpPr>
            <a:spLocks/>
          </p:cNvSpPr>
          <p:nvPr/>
        </p:nvSpPr>
        <p:spPr bwMode="auto">
          <a:xfrm>
            <a:off x="1622425" y="5965825"/>
            <a:ext cx="2438400" cy="484188"/>
          </a:xfrm>
          <a:prstGeom prst="borderCallout1">
            <a:avLst>
              <a:gd name="adj1" fmla="val 23606"/>
              <a:gd name="adj2" fmla="val -3125"/>
              <a:gd name="adj3" fmla="val -57051"/>
              <a:gd name="adj4" fmla="val -20704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e</a:t>
            </a:r>
            <a:r>
              <a:rPr kumimoji="1" lang="zh-CN" altLang="en-US" sz="2400" b="1">
                <a:latin typeface="Times New Roman" pitchFamily="18" charset="0"/>
              </a:rPr>
              <a:t>有上限值吗？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17825" y="2792413"/>
            <a:ext cx="5867400" cy="1906587"/>
            <a:chOff x="1824" y="1632"/>
            <a:chExt cx="3600" cy="1201"/>
          </a:xfrm>
        </p:grpSpPr>
        <p:sp>
          <p:nvSpPr>
            <p:cNvPr id="101384" name="AutoShape 8"/>
            <p:cNvSpPr>
              <a:spLocks/>
            </p:cNvSpPr>
            <p:nvPr/>
          </p:nvSpPr>
          <p:spPr bwMode="auto">
            <a:xfrm>
              <a:off x="2928" y="2496"/>
              <a:ext cx="2496" cy="337"/>
            </a:xfrm>
            <a:prstGeom prst="borderCallout1">
              <a:avLst>
                <a:gd name="adj1" fmla="val 21366"/>
                <a:gd name="adj2" fmla="val -1921"/>
                <a:gd name="adj3" fmla="val -252523"/>
                <a:gd name="adj4" fmla="val -18389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en-US" altLang="zh-CN" sz="2400" b="1" i="1">
                  <a:latin typeface="Times New Roman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itchFamily="18" charset="0"/>
                </a:rPr>
                <a:t>C</a:t>
              </a:r>
              <a:r>
                <a:rPr kumimoji="1" lang="zh-CN" altLang="en-US" sz="2400" b="1">
                  <a:latin typeface="Times New Roman" pitchFamily="18" charset="0"/>
                </a:rPr>
                <a:t>通过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itchFamily="18" charset="0"/>
                </a:rPr>
                <a:t>e</a:t>
              </a:r>
              <a:r>
                <a:rPr kumimoji="1" lang="zh-CN" altLang="en-US" sz="2400" b="1">
                  <a:latin typeface="Times New Roman" pitchFamily="18" charset="0"/>
                </a:rPr>
                <a:t>转换为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kumimoji="1" lang="zh-CN" altLang="en-US" sz="2400" b="1">
                  <a:latin typeface="Times New Roman" pitchFamily="18" charset="0"/>
                </a:rPr>
                <a:t>影响</a:t>
              </a:r>
              <a:r>
                <a:rPr kumimoji="1" lang="en-US" altLang="zh-CN" sz="2400" b="1" i="1">
                  <a:latin typeface="Times New Roman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itchFamily="18" charset="0"/>
                </a:rPr>
                <a:t>BE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101385" name="Line 9"/>
            <p:cNvSpPr>
              <a:spLocks noChangeShapeType="1"/>
            </p:cNvSpPr>
            <p:nvPr/>
          </p:nvSpPr>
          <p:spPr bwMode="auto">
            <a:xfrm>
              <a:off x="1824" y="1632"/>
              <a:ext cx="96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089025" y="4124325"/>
            <a:ext cx="7543800" cy="1182688"/>
            <a:chOff x="672" y="2471"/>
            <a:chExt cx="4752" cy="745"/>
          </a:xfrm>
        </p:grpSpPr>
        <p:sp>
          <p:nvSpPr>
            <p:cNvPr id="101387" name="AutoShape 11"/>
            <p:cNvSpPr>
              <a:spLocks/>
            </p:cNvSpPr>
            <p:nvPr/>
          </p:nvSpPr>
          <p:spPr bwMode="auto">
            <a:xfrm>
              <a:off x="1968" y="2918"/>
              <a:ext cx="3456" cy="298"/>
            </a:xfrm>
            <a:prstGeom prst="borderCallout1">
              <a:avLst>
                <a:gd name="adj1" fmla="val 24162"/>
                <a:gd name="adj2" fmla="val -1389"/>
                <a:gd name="adj3" fmla="val -141611"/>
                <a:gd name="adj4" fmla="val -14324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温度升高</a:t>
              </a:r>
              <a:r>
                <a:rPr kumimoji="1" lang="en-US" altLang="zh-CN" sz="2400" b="1" i="1">
                  <a:latin typeface="Times New Roman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itchFamily="18" charset="0"/>
                </a:rPr>
                <a:t>C</a:t>
              </a:r>
              <a:r>
                <a:rPr kumimoji="1" lang="zh-CN" altLang="en-US" sz="2400" b="1">
                  <a:latin typeface="Times New Roman" pitchFamily="18" charset="0"/>
                </a:rPr>
                <a:t>增大，反馈的结果使之减小</a:t>
              </a:r>
            </a:p>
          </p:txBody>
        </p:sp>
        <p:sp>
          <p:nvSpPr>
            <p:cNvPr id="101388" name="Line 12"/>
            <p:cNvSpPr>
              <a:spLocks noChangeShapeType="1"/>
            </p:cNvSpPr>
            <p:nvPr/>
          </p:nvSpPr>
          <p:spPr bwMode="auto">
            <a:xfrm>
              <a:off x="672" y="2471"/>
              <a:ext cx="96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nimBg="1" autoUpdateAnimBg="0"/>
      <p:bldP spid="101380" grpId="0" animBg="1" autoUpdateAnimBg="0"/>
      <p:bldP spid="101381" grpId="0" build="p" autoUpdateAnimBg="0"/>
      <p:bldP spid="101382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Dz02040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8000"/>
          </a:blip>
          <a:srcRect l="70410" r="-354" b="13460"/>
          <a:stretch>
            <a:fillRect/>
          </a:stretch>
        </p:blipFill>
        <p:spPr bwMode="auto">
          <a:xfrm>
            <a:off x="611188" y="1484313"/>
            <a:ext cx="2886075" cy="3352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2403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539750" y="836613"/>
            <a:ext cx="7772400" cy="36036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</a:t>
            </a:r>
            <a:r>
              <a:rPr lang="en-US" altLang="zh-CN" sz="2800" b="1" dirty="0">
                <a:solidFill>
                  <a:schemeClr val="tx1"/>
                </a:solidFill>
              </a:rPr>
              <a:t>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800" b="1" i="1" dirty="0">
                <a:solidFill>
                  <a:schemeClr val="tx1"/>
                </a:solidFill>
              </a:rPr>
              <a:t> </a:t>
            </a:r>
            <a:r>
              <a:rPr lang="zh-CN" altLang="zh-CN" sz="2800" dirty="0">
                <a:solidFill>
                  <a:schemeClr val="tx1"/>
                </a:solidFill>
                <a:ea typeface="华文行楷" pitchFamily="2" charset="-122"/>
              </a:rPr>
              <a:t>点分析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  <p:graphicFrame>
        <p:nvGraphicFramePr>
          <p:cNvPr id="10240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13000" y="5148263"/>
          <a:ext cx="1222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0" name="公式" r:id="rId4" imgW="114120" imgH="215640" progId="Equation.3">
                  <p:embed/>
                </p:oleObj>
              </mc:Choice>
              <mc:Fallback>
                <p:oleObj name="公式" r:id="rId4" imgW="114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5148263"/>
                        <a:ext cx="122238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940425" y="1484313"/>
          <a:ext cx="2447925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1" name="Equation" r:id="rId6" imgW="1231560" imgH="660240" progId="Equation.3">
                  <p:embed/>
                </p:oleObj>
              </mc:Choice>
              <mc:Fallback>
                <p:oleObj name="Equation" r:id="rId6" imgW="1231560" imgH="660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1484313"/>
                        <a:ext cx="2447925" cy="131286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6" name="Object 6"/>
          <p:cNvGraphicFramePr>
            <a:graphicFrameLocks noChangeAspect="1"/>
          </p:cNvGraphicFramePr>
          <p:nvPr/>
        </p:nvGraphicFramePr>
        <p:xfrm>
          <a:off x="900113" y="4868863"/>
          <a:ext cx="2528887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2" name="公式" r:id="rId8" imgW="1269720" imgH="888840" progId="Equation.3">
                  <p:embed/>
                </p:oleObj>
              </mc:Choice>
              <mc:Fallback>
                <p:oleObj name="公式" r:id="rId8" imgW="1269720" imgH="8888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868863"/>
                        <a:ext cx="2528887" cy="176847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7" name="Object 7"/>
          <p:cNvGraphicFramePr>
            <a:graphicFrameLocks noChangeAspect="1"/>
          </p:cNvGraphicFramePr>
          <p:nvPr/>
        </p:nvGraphicFramePr>
        <p:xfrm>
          <a:off x="5219700" y="5661025"/>
          <a:ext cx="33131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3" name="Equation" r:id="rId10" imgW="1663560" imgH="482400" progId="Equation.3">
                  <p:embed/>
                </p:oleObj>
              </mc:Choice>
              <mc:Fallback>
                <p:oleObj name="Equation" r:id="rId10" imgW="1663560" imgH="482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661025"/>
                        <a:ext cx="3313113" cy="9588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8" name="Object 8"/>
          <p:cNvGraphicFramePr>
            <a:graphicFrameLocks noChangeAspect="1"/>
          </p:cNvGraphicFramePr>
          <p:nvPr/>
        </p:nvGraphicFramePr>
        <p:xfrm>
          <a:off x="3563938" y="5732463"/>
          <a:ext cx="144145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4" name="公式" r:id="rId12" imgW="723600" imgH="431640" progId="Equation.3">
                  <p:embed/>
                </p:oleObj>
              </mc:Choice>
              <mc:Fallback>
                <p:oleObj name="公式" r:id="rId12" imgW="7236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732463"/>
                        <a:ext cx="1441450" cy="85883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9" name="Object 9"/>
          <p:cNvGraphicFramePr>
            <a:graphicFrameLocks noChangeAspect="1"/>
          </p:cNvGraphicFramePr>
          <p:nvPr/>
        </p:nvGraphicFramePr>
        <p:xfrm>
          <a:off x="4591050" y="40655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5" name="公式" r:id="rId14" imgW="114120" imgH="215640" progId="Equation.3">
                  <p:embed/>
                </p:oleObj>
              </mc:Choice>
              <mc:Fallback>
                <p:oleObj name="公式" r:id="rId14" imgW="11412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4065588"/>
                        <a:ext cx="112713" cy="21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0" name="Object 10"/>
          <p:cNvGraphicFramePr>
            <a:graphicFrameLocks noChangeAspect="1"/>
          </p:cNvGraphicFramePr>
          <p:nvPr/>
        </p:nvGraphicFramePr>
        <p:xfrm>
          <a:off x="4591050" y="40655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6" name="公式" r:id="rId16" imgW="114120" imgH="215640" progId="Equation.3">
                  <p:embed/>
                </p:oleObj>
              </mc:Choice>
              <mc:Fallback>
                <p:oleObj name="公式" r:id="rId16" imgW="114120" imgH="2156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4065588"/>
                        <a:ext cx="112713" cy="21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1" name="AutoShape 11"/>
          <p:cNvSpPr>
            <a:spLocks/>
          </p:cNvSpPr>
          <p:nvPr/>
        </p:nvSpPr>
        <p:spPr bwMode="auto">
          <a:xfrm>
            <a:off x="3348038" y="620713"/>
            <a:ext cx="5029200" cy="503237"/>
          </a:xfrm>
          <a:prstGeom prst="borderCallout2">
            <a:avLst>
              <a:gd name="adj1" fmla="val 22713"/>
              <a:gd name="adj2" fmla="val -1514"/>
              <a:gd name="adj3" fmla="val 22713"/>
              <a:gd name="adj4" fmla="val -8426"/>
              <a:gd name="adj5" fmla="val 168769"/>
              <a:gd name="adj6" fmla="val -15560"/>
            </a:avLst>
          </a:prstGeom>
          <a:solidFill>
            <a:srgbClr val="FFFFCC"/>
          </a:solidFill>
          <a:ln w="19050" cap="sq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/>
            <a:r>
              <a:rPr lang="zh-CN" altLang="en-US" sz="2400" b="1" dirty="0">
                <a:latin typeface="Times New Roman" pitchFamily="18" charset="0"/>
              </a:rPr>
              <a:t>分压式电流负反馈工作点稳定电路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916238" y="1628775"/>
            <a:ext cx="2486025" cy="2794000"/>
            <a:chOff x="1824" y="672"/>
            <a:chExt cx="1566" cy="1760"/>
          </a:xfrm>
        </p:grpSpPr>
        <p:sp>
          <p:nvSpPr>
            <p:cNvPr id="102413" name="AutoShape 13"/>
            <p:cNvSpPr>
              <a:spLocks noChangeArrowheads="1"/>
            </p:cNvSpPr>
            <p:nvPr/>
          </p:nvSpPr>
          <p:spPr bwMode="auto">
            <a:xfrm>
              <a:off x="1824" y="144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66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14" name="Object 14"/>
            <p:cNvGraphicFramePr>
              <a:graphicFrameLocks noChangeAspect="1"/>
            </p:cNvGraphicFramePr>
            <p:nvPr/>
          </p:nvGraphicFramePr>
          <p:xfrm>
            <a:off x="2256" y="672"/>
            <a:ext cx="1134" cy="1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27" name="Photo Editor 照片" r:id="rId17" imgW="6066667" imgH="9419048" progId="MSPhotoEd.3">
                    <p:embed/>
                  </p:oleObj>
                </mc:Choice>
                <mc:Fallback>
                  <p:oleObj name="Photo Editor 照片" r:id="rId17" imgW="6066667" imgH="9419048" progId="MSPhotoEd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672"/>
                          <a:ext cx="1134" cy="1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15" name="AutoShape 15"/>
          <p:cNvSpPr>
            <a:spLocks/>
          </p:cNvSpPr>
          <p:nvPr/>
        </p:nvSpPr>
        <p:spPr bwMode="auto">
          <a:xfrm>
            <a:off x="5867400" y="2995613"/>
            <a:ext cx="2592388" cy="838200"/>
          </a:xfrm>
          <a:prstGeom prst="borderCallout2">
            <a:avLst>
              <a:gd name="adj1" fmla="val 13634"/>
              <a:gd name="adj2" fmla="val -2940"/>
              <a:gd name="adj3" fmla="val 13634"/>
              <a:gd name="adj4" fmla="val -35764"/>
              <a:gd name="adj5" fmla="val -60606"/>
              <a:gd name="adj6" fmla="val -70481"/>
            </a:avLst>
          </a:prstGeom>
          <a:solidFill>
            <a:srgbClr val="FFFFCC"/>
          </a:solidFill>
          <a:ln w="19050" cap="sq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eaLnBrk="0" hangingPunct="0"/>
            <a:r>
              <a:rPr lang="en-US" altLang="zh-CN" sz="2400" b="1" i="1" dirty="0" err="1">
                <a:latin typeface="Times New Roman" pitchFamily="18" charset="0"/>
              </a:rPr>
              <a:t>R</a:t>
            </a:r>
            <a:r>
              <a:rPr lang="en-US" altLang="zh-CN" sz="2400" b="1" baseline="-25000" dirty="0" err="1">
                <a:latin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</a:rPr>
              <a:t>上静态电压是否可忽略不计？</a:t>
            </a:r>
          </a:p>
        </p:txBody>
      </p:sp>
      <p:graphicFrame>
        <p:nvGraphicFramePr>
          <p:cNvPr id="102416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148263" y="4076700"/>
          <a:ext cx="36004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8" name="公式" r:id="rId19" imgW="1676160" imgH="241200" progId="Equation.3">
                  <p:embed/>
                </p:oleObj>
              </mc:Choice>
              <mc:Fallback>
                <p:oleObj name="公式" r:id="rId19" imgW="1676160" imgH="241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076700"/>
                        <a:ext cx="360045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067175" y="4724400"/>
            <a:ext cx="4465638" cy="457200"/>
            <a:chOff x="2562" y="2795"/>
            <a:chExt cx="2813" cy="288"/>
          </a:xfrm>
        </p:grpSpPr>
        <p:graphicFrame>
          <p:nvGraphicFramePr>
            <p:cNvPr id="102418" name="Object 18"/>
            <p:cNvGraphicFramePr>
              <a:graphicFrameLocks noChangeAspect="1"/>
            </p:cNvGraphicFramePr>
            <p:nvPr/>
          </p:nvGraphicFramePr>
          <p:xfrm>
            <a:off x="3515" y="2795"/>
            <a:ext cx="1860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29" name="公式" r:id="rId21" imgW="1485720" imgH="228600" progId="Equation.3">
                    <p:embed/>
                  </p:oleObj>
                </mc:Choice>
                <mc:Fallback>
                  <p:oleObj name="公式" r:id="rId21" imgW="1485720" imgH="2286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2795"/>
                          <a:ext cx="1860" cy="2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19" name="Text Box 19"/>
            <p:cNvSpPr txBox="1">
              <a:spLocks noChangeArrowheads="1"/>
            </p:cNvSpPr>
            <p:nvPr/>
          </p:nvSpPr>
          <p:spPr bwMode="auto">
            <a:xfrm>
              <a:off x="2562" y="2795"/>
              <a:ext cx="12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判断方法：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1" grpId="0" animBg="1" autoUpdateAnimBg="0"/>
      <p:bldP spid="102415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4598988" cy="579438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4. 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动态分析</a:t>
            </a:r>
          </a:p>
        </p:txBody>
      </p:sp>
      <p:pic>
        <p:nvPicPr>
          <p:cNvPr id="103427" name="Picture 3" descr="Dz020404"/>
          <p:cNvPicPr>
            <a:picLocks noChangeAspect="1" noChangeArrowheads="1"/>
          </p:cNvPicPr>
          <p:nvPr/>
        </p:nvPicPr>
        <p:blipFill>
          <a:blip r:embed="rId3" cstate="print"/>
          <a:srcRect b="59172"/>
          <a:stretch>
            <a:fillRect/>
          </a:stretch>
        </p:blipFill>
        <p:spPr bwMode="auto">
          <a:xfrm>
            <a:off x="971550" y="1412875"/>
            <a:ext cx="4114800" cy="1554163"/>
          </a:xfrm>
          <a:prstGeom prst="rect">
            <a:avLst/>
          </a:prstGeom>
          <a:noFill/>
        </p:spPr>
      </p:pic>
      <p:graphicFrame>
        <p:nvGraphicFramePr>
          <p:cNvPr id="103428" name="Object 4"/>
          <p:cNvGraphicFramePr>
            <a:graphicFrameLocks noChangeAspect="1"/>
          </p:cNvGraphicFramePr>
          <p:nvPr/>
        </p:nvGraphicFramePr>
        <p:xfrm>
          <a:off x="5416550" y="1101725"/>
          <a:ext cx="20986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4" name="公式" r:id="rId4" imgW="1143000" imgH="457200" progId="Equation.3">
                  <p:embed/>
                </p:oleObj>
              </mc:Choice>
              <mc:Fallback>
                <p:oleObj name="公式" r:id="rId4" imgW="11430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550" y="1101725"/>
                        <a:ext cx="2098675" cy="83820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9" name="Object 5"/>
          <p:cNvGraphicFramePr>
            <a:graphicFrameLocks noChangeAspect="1"/>
          </p:cNvGraphicFramePr>
          <p:nvPr/>
        </p:nvGraphicFramePr>
        <p:xfrm>
          <a:off x="5416550" y="2038350"/>
          <a:ext cx="2362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5" name="公式" r:id="rId6" imgW="1218960" imgH="228600" progId="Equation.3">
                  <p:embed/>
                </p:oleObj>
              </mc:Choice>
              <mc:Fallback>
                <p:oleObj name="公式" r:id="rId6" imgW="12189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550" y="2038350"/>
                        <a:ext cx="2362200" cy="44132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0" name="Object 6"/>
          <p:cNvGraphicFramePr>
            <a:graphicFrameLocks noChangeAspect="1"/>
          </p:cNvGraphicFramePr>
          <p:nvPr/>
        </p:nvGraphicFramePr>
        <p:xfrm>
          <a:off x="5416550" y="2543175"/>
          <a:ext cx="914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6" name="公式" r:id="rId8" imgW="495000" imgH="228600" progId="Equation.3">
                  <p:embed/>
                </p:oleObj>
              </mc:Choice>
              <mc:Fallback>
                <p:oleObj name="公式" r:id="rId8" imgW="4950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550" y="2543175"/>
                        <a:ext cx="914400" cy="4238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31" name="Picture 7" descr="Dz020404"/>
          <p:cNvPicPr>
            <a:picLocks noChangeAspect="1" noChangeArrowheads="1"/>
          </p:cNvPicPr>
          <p:nvPr/>
        </p:nvPicPr>
        <p:blipFill>
          <a:blip r:embed="rId10" cstate="print"/>
          <a:srcRect t="46962" b="7501"/>
          <a:stretch>
            <a:fillRect/>
          </a:stretch>
        </p:blipFill>
        <p:spPr bwMode="auto">
          <a:xfrm>
            <a:off x="971550" y="3394075"/>
            <a:ext cx="4191000" cy="1763713"/>
          </a:xfrm>
          <a:prstGeom prst="rect">
            <a:avLst/>
          </a:prstGeom>
          <a:noFill/>
        </p:spPr>
      </p:pic>
      <p:graphicFrame>
        <p:nvGraphicFramePr>
          <p:cNvPr id="103432" name="Object 8"/>
          <p:cNvGraphicFramePr>
            <a:graphicFrameLocks noChangeAspect="1"/>
          </p:cNvGraphicFramePr>
          <p:nvPr/>
        </p:nvGraphicFramePr>
        <p:xfrm>
          <a:off x="5416550" y="3046413"/>
          <a:ext cx="256540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7" name="公式" r:id="rId11" imgW="1396800" imgH="1422360" progId="Equation.3">
                  <p:embed/>
                </p:oleObj>
              </mc:Choice>
              <mc:Fallback>
                <p:oleObj name="公式" r:id="rId11" imgW="1396800" imgH="1422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550" y="3046413"/>
                        <a:ext cx="2565400" cy="260826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3" name="Object 9"/>
          <p:cNvGraphicFramePr>
            <a:graphicFrameLocks noChangeAspect="1"/>
          </p:cNvGraphicFramePr>
          <p:nvPr/>
        </p:nvGraphicFramePr>
        <p:xfrm>
          <a:off x="1047750" y="5222875"/>
          <a:ext cx="40386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8" name="公式" r:id="rId13" imgW="2019240" imgH="228600" progId="Equation.3">
                  <p:embed/>
                </p:oleObj>
              </mc:Choice>
              <mc:Fallback>
                <p:oleObj name="公式" r:id="rId13" imgW="201924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5222875"/>
                        <a:ext cx="4038600" cy="4556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4" name="AutoShape 10"/>
          <p:cNvSpPr>
            <a:spLocks/>
          </p:cNvSpPr>
          <p:nvPr/>
        </p:nvSpPr>
        <p:spPr bwMode="auto">
          <a:xfrm>
            <a:off x="742950" y="5984875"/>
            <a:ext cx="1546225" cy="498475"/>
          </a:xfrm>
          <a:prstGeom prst="borderCallout2">
            <a:avLst>
              <a:gd name="adj1" fmla="val 22931"/>
              <a:gd name="adj2" fmla="val 104926"/>
              <a:gd name="adj3" fmla="val 22931"/>
              <a:gd name="adj4" fmla="val 124125"/>
              <a:gd name="adj5" fmla="val -228662"/>
              <a:gd name="adj6" fmla="val 144148"/>
            </a:avLst>
          </a:prstGeom>
          <a:solidFill>
            <a:srgbClr val="00FFFF"/>
          </a:solidFill>
          <a:ln w="19050" cap="sq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eaLnBrk="0" hangingPunct="0"/>
            <a:r>
              <a:rPr lang="zh-CN" altLang="en-US" sz="2400">
                <a:latin typeface="Times New Roman" pitchFamily="18" charset="0"/>
              </a:rPr>
              <a:t>利</a:t>
            </a:r>
            <a:r>
              <a:rPr lang="en-US" altLang="zh-CN" sz="2400">
                <a:latin typeface="Times New Roman" pitchFamily="18" charset="0"/>
              </a:rPr>
              <a:t>?</a:t>
            </a:r>
            <a:r>
              <a:rPr lang="zh-CN" altLang="en-US" sz="2400">
                <a:latin typeface="Times New Roman" pitchFamily="18" charset="0"/>
              </a:rPr>
              <a:t>弊</a:t>
            </a:r>
            <a:r>
              <a:rPr lang="en-US" altLang="zh-CN" sz="2400"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103435" name="Object 11"/>
          <p:cNvGraphicFramePr>
            <a:graphicFrameLocks noChangeAspect="1"/>
          </p:cNvGraphicFramePr>
          <p:nvPr/>
        </p:nvGraphicFramePr>
        <p:xfrm>
          <a:off x="3028950" y="5756275"/>
          <a:ext cx="38100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9" name="Equation" r:id="rId15" imgW="2006280" imgH="457200" progId="Equation.3">
                  <p:embed/>
                </p:oleObj>
              </mc:Choice>
              <mc:Fallback>
                <p:oleObj name="Equation" r:id="rId15" imgW="2006280" imgH="457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5756275"/>
                        <a:ext cx="3810000" cy="8683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6" name="Text Box 12"/>
          <p:cNvSpPr txBox="1">
            <a:spLocks noChangeArrowheads="1"/>
          </p:cNvSpPr>
          <p:nvPr/>
        </p:nvSpPr>
        <p:spPr bwMode="auto">
          <a:xfrm>
            <a:off x="590550" y="2974975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>
                <a:solidFill>
                  <a:srgbClr val="A50021"/>
                </a:solidFill>
                <a:latin typeface="Times New Roman" pitchFamily="18" charset="0"/>
              </a:rPr>
              <a:t>无旁路电容</a:t>
            </a:r>
            <a:r>
              <a:rPr kumimoji="1" lang="en-US" altLang="zh-CN" sz="2400" i="1">
                <a:solidFill>
                  <a:srgbClr val="A50021"/>
                </a:solidFill>
                <a:latin typeface="Times New Roman" pitchFamily="18" charset="0"/>
              </a:rPr>
              <a:t>C</a:t>
            </a:r>
            <a:r>
              <a:rPr kumimoji="1" lang="en-US" altLang="zh-CN" sz="2400" baseline="-25000">
                <a:solidFill>
                  <a:srgbClr val="A50021"/>
                </a:solidFill>
                <a:latin typeface="Times New Roman" pitchFamily="18" charset="0"/>
              </a:rPr>
              <a:t>e</a:t>
            </a:r>
            <a:r>
              <a:rPr kumimoji="1" lang="zh-CN" altLang="en-US" sz="2400">
                <a:solidFill>
                  <a:srgbClr val="A50021"/>
                </a:solidFill>
                <a:latin typeface="Times New Roman" pitchFamily="18" charset="0"/>
              </a:rPr>
              <a:t>时：</a:t>
            </a:r>
          </a:p>
        </p:txBody>
      </p:sp>
      <p:sp>
        <p:nvSpPr>
          <p:cNvPr id="103437" name="AutoShape 13"/>
          <p:cNvSpPr>
            <a:spLocks/>
          </p:cNvSpPr>
          <p:nvPr/>
        </p:nvSpPr>
        <p:spPr bwMode="auto">
          <a:xfrm>
            <a:off x="6877050" y="260350"/>
            <a:ext cx="1873250" cy="765175"/>
          </a:xfrm>
          <a:prstGeom prst="borderCallout1">
            <a:avLst>
              <a:gd name="adj1" fmla="val 14940"/>
              <a:gd name="adj2" fmla="val -4069"/>
              <a:gd name="adj3" fmla="val 105394"/>
              <a:gd name="adj4" fmla="val -40593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>
                <a:latin typeface="Times New Roman" pitchFamily="18" charset="0"/>
              </a:rPr>
              <a:t>如何提高电压放大能力？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4" grpId="0" animBg="1" autoUpdateAnimBg="0"/>
      <p:bldP spid="103436" grpId="0" build="p" autoUpdateAnimBg="0"/>
      <p:bldP spid="1034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65175"/>
            <a:ext cx="4470400" cy="550863"/>
          </a:xfrm>
          <a:noFill/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二、</a:t>
            </a:r>
            <a:r>
              <a:rPr lang="zh-CN" altLang="en-US" sz="3600">
                <a:solidFill>
                  <a:schemeClr val="tx1"/>
                </a:solidFill>
                <a:latin typeface="宋体" charset="-122"/>
                <a:ea typeface="华文行楷" pitchFamily="2" charset="-122"/>
              </a:rPr>
              <a:t>性能指标</a:t>
            </a: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925513" y="4900613"/>
          <a:ext cx="1905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0" name="公式" r:id="rId3" imgW="914400" imgH="457200" progId="Equation.3">
                  <p:embed/>
                </p:oleObj>
              </mc:Choice>
              <mc:Fallback>
                <p:oleObj name="公式" r:id="rId3" imgW="9144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4900613"/>
                        <a:ext cx="1905000" cy="9525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11513" y="4900613"/>
            <a:ext cx="4724400" cy="957262"/>
            <a:chOff x="2016" y="3024"/>
            <a:chExt cx="2976" cy="603"/>
          </a:xfrm>
        </p:grpSpPr>
        <p:graphicFrame>
          <p:nvGraphicFramePr>
            <p:cNvPr id="50181" name="Object 5"/>
            <p:cNvGraphicFramePr>
              <a:graphicFrameLocks noChangeAspect="1"/>
            </p:cNvGraphicFramePr>
            <p:nvPr/>
          </p:nvGraphicFramePr>
          <p:xfrm>
            <a:off x="2016" y="3024"/>
            <a:ext cx="1056" cy="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1" name="公式" r:id="rId5" imgW="799920" imgH="457200" progId="Equation.3">
                    <p:embed/>
                  </p:oleObj>
                </mc:Choice>
                <mc:Fallback>
                  <p:oleObj name="公式" r:id="rId5" imgW="799920" imgH="4572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3024"/>
                          <a:ext cx="1056" cy="603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2" name="Object 6"/>
            <p:cNvGraphicFramePr>
              <a:graphicFrameLocks noChangeAspect="1"/>
            </p:cNvGraphicFramePr>
            <p:nvPr/>
          </p:nvGraphicFramePr>
          <p:xfrm>
            <a:off x="3264" y="3024"/>
            <a:ext cx="768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2" name="公式" r:id="rId7" imgW="583920" imgH="457200" progId="Equation.3">
                    <p:embed/>
                  </p:oleObj>
                </mc:Choice>
                <mc:Fallback>
                  <p:oleObj name="公式" r:id="rId7" imgW="583920" imgH="4572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024"/>
                          <a:ext cx="768" cy="602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3" name="Object 7"/>
            <p:cNvGraphicFramePr>
              <a:graphicFrameLocks noChangeAspect="1"/>
            </p:cNvGraphicFramePr>
            <p:nvPr/>
          </p:nvGraphicFramePr>
          <p:xfrm>
            <a:off x="4272" y="3024"/>
            <a:ext cx="720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3" name="公式" r:id="rId9" imgW="558720" imgH="457200" progId="Equation.3">
                    <p:embed/>
                  </p:oleObj>
                </mc:Choice>
                <mc:Fallback>
                  <p:oleObj name="公式" r:id="rId9" imgW="558720" imgH="457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024"/>
                          <a:ext cx="720" cy="590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8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68313" y="4291013"/>
            <a:ext cx="7543800" cy="457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800">
                <a:latin typeface="华文行楷" pitchFamily="2" charset="-122"/>
                <a:ea typeface="华文行楷" pitchFamily="2" charset="-122"/>
              </a:rPr>
              <a:t>1. </a:t>
            </a:r>
            <a:r>
              <a:rPr lang="zh-CN" altLang="en-US" sz="2800">
                <a:latin typeface="华文行楷" pitchFamily="2" charset="-122"/>
                <a:ea typeface="华文行楷" pitchFamily="2" charset="-122"/>
              </a:rPr>
              <a:t>放大倍数</a:t>
            </a:r>
            <a:r>
              <a:rPr lang="zh-CN" altLang="en-US" sz="2400" b="1">
                <a:latin typeface="宋体" charset="-122"/>
              </a:rPr>
              <a:t>：输出量与输入量之比</a:t>
            </a:r>
          </a:p>
        </p:txBody>
      </p:sp>
      <p:pic>
        <p:nvPicPr>
          <p:cNvPr id="50185" name="Picture 9" descr="Dz02010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-2959"/>
          <a:stretch>
            <a:fillRect/>
          </a:stretch>
        </p:blipFill>
        <p:spPr bwMode="auto">
          <a:xfrm>
            <a:off x="1763713" y="1700213"/>
            <a:ext cx="5876925" cy="20510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0186" name="AutoShape 10"/>
          <p:cNvSpPr>
            <a:spLocks/>
          </p:cNvSpPr>
          <p:nvPr/>
        </p:nvSpPr>
        <p:spPr bwMode="auto">
          <a:xfrm>
            <a:off x="1687513" y="6043613"/>
            <a:ext cx="5029200" cy="457200"/>
          </a:xfrm>
          <a:prstGeom prst="borderCallout2">
            <a:avLst>
              <a:gd name="adj1" fmla="val 25000"/>
              <a:gd name="adj2" fmla="val -1514"/>
              <a:gd name="adj3" fmla="val 25000"/>
              <a:gd name="adj4" fmla="val -5333"/>
              <a:gd name="adj5" fmla="val -98958"/>
              <a:gd name="adj6" fmla="val -931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电压放大倍数是最常被研究和测试的参数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92113" y="1852613"/>
            <a:ext cx="4775200" cy="2362200"/>
            <a:chOff x="240" y="1104"/>
            <a:chExt cx="3008" cy="1488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240" y="1488"/>
              <a:ext cx="720" cy="768"/>
              <a:chOff x="240" y="1488"/>
              <a:chExt cx="720" cy="768"/>
            </a:xfrm>
          </p:grpSpPr>
          <p:sp>
            <p:nvSpPr>
              <p:cNvPr id="50189" name="AutoShape 13"/>
              <p:cNvSpPr>
                <a:spLocks/>
              </p:cNvSpPr>
              <p:nvPr/>
            </p:nvSpPr>
            <p:spPr bwMode="auto">
              <a:xfrm>
                <a:off x="240" y="2016"/>
                <a:ext cx="720" cy="240"/>
              </a:xfrm>
              <a:prstGeom prst="borderCallout1">
                <a:avLst>
                  <a:gd name="adj1" fmla="val 30000"/>
                  <a:gd name="adj2" fmla="val 106667"/>
                  <a:gd name="adj3" fmla="val -25417"/>
                  <a:gd name="adj4" fmla="val 124306"/>
                </a:avLst>
              </a:prstGeom>
              <a:solidFill>
                <a:srgbClr val="FFFFC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r>
                  <a:rPr kumimoji="1" lang="zh-CN" altLang="en-US" sz="2000" b="1">
                    <a:latin typeface="Times New Roman" pitchFamily="18" charset="0"/>
                  </a:rPr>
                  <a:t>信号源</a:t>
                </a:r>
              </a:p>
            </p:txBody>
          </p:sp>
          <p:sp>
            <p:nvSpPr>
              <p:cNvPr id="50190" name="AutoShape 14"/>
              <p:cNvSpPr>
                <a:spLocks/>
              </p:cNvSpPr>
              <p:nvPr/>
            </p:nvSpPr>
            <p:spPr bwMode="auto">
              <a:xfrm>
                <a:off x="240" y="1488"/>
                <a:ext cx="720" cy="432"/>
              </a:xfrm>
              <a:prstGeom prst="borderCallout1">
                <a:avLst>
                  <a:gd name="adj1" fmla="val 16667"/>
                  <a:gd name="adj2" fmla="val 106667"/>
                  <a:gd name="adj3" fmla="val 6481"/>
                  <a:gd name="adj4" fmla="val 130417"/>
                </a:avLst>
              </a:prstGeom>
              <a:solidFill>
                <a:srgbClr val="FFFFC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r>
                  <a:rPr kumimoji="1" lang="zh-CN" altLang="en-US" sz="2000" b="1">
                    <a:latin typeface="Times New Roman" pitchFamily="18" charset="0"/>
                  </a:rPr>
                  <a:t>信号源内阻</a:t>
                </a:r>
              </a:p>
            </p:txBody>
          </p:sp>
        </p:grpSp>
        <p:sp>
          <p:nvSpPr>
            <p:cNvPr id="50191" name="AutoShape 15"/>
            <p:cNvSpPr>
              <a:spLocks/>
            </p:cNvSpPr>
            <p:nvPr/>
          </p:nvSpPr>
          <p:spPr bwMode="auto">
            <a:xfrm>
              <a:off x="2352" y="2304"/>
              <a:ext cx="896" cy="288"/>
            </a:xfrm>
            <a:prstGeom prst="borderCallout1">
              <a:avLst>
                <a:gd name="adj1" fmla="val 25000"/>
                <a:gd name="adj2" fmla="val -5356"/>
                <a:gd name="adj3" fmla="val -196875"/>
                <a:gd name="adj4" fmla="val -45199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输入电压</a:t>
              </a:r>
            </a:p>
          </p:txBody>
        </p:sp>
        <p:sp>
          <p:nvSpPr>
            <p:cNvPr id="50192" name="AutoShape 16"/>
            <p:cNvSpPr>
              <a:spLocks/>
            </p:cNvSpPr>
            <p:nvPr/>
          </p:nvSpPr>
          <p:spPr bwMode="auto">
            <a:xfrm>
              <a:off x="240" y="1104"/>
              <a:ext cx="912" cy="288"/>
            </a:xfrm>
            <a:prstGeom prst="borderCallout1">
              <a:avLst>
                <a:gd name="adj1" fmla="val 25000"/>
                <a:gd name="adj2" fmla="val 105264"/>
                <a:gd name="adj3" fmla="val -694"/>
                <a:gd name="adj4" fmla="val 187940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输入电流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649913" y="1547813"/>
            <a:ext cx="2971800" cy="2667000"/>
            <a:chOff x="3552" y="912"/>
            <a:chExt cx="1872" cy="1680"/>
          </a:xfrm>
        </p:grpSpPr>
        <p:sp>
          <p:nvSpPr>
            <p:cNvPr id="50194" name="AutoShape 18"/>
            <p:cNvSpPr>
              <a:spLocks/>
            </p:cNvSpPr>
            <p:nvPr/>
          </p:nvSpPr>
          <p:spPr bwMode="auto">
            <a:xfrm>
              <a:off x="3552" y="2304"/>
              <a:ext cx="960" cy="288"/>
            </a:xfrm>
            <a:prstGeom prst="borderCallout1">
              <a:avLst>
                <a:gd name="adj1" fmla="val 25000"/>
                <a:gd name="adj2" fmla="val 105000"/>
                <a:gd name="adj3" fmla="val -184028"/>
                <a:gd name="adj4" fmla="val 121565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输出电压</a:t>
              </a:r>
            </a:p>
          </p:txBody>
        </p:sp>
        <p:sp>
          <p:nvSpPr>
            <p:cNvPr id="50195" name="AutoShape 19"/>
            <p:cNvSpPr>
              <a:spLocks/>
            </p:cNvSpPr>
            <p:nvPr/>
          </p:nvSpPr>
          <p:spPr bwMode="auto">
            <a:xfrm>
              <a:off x="4512" y="912"/>
              <a:ext cx="912" cy="288"/>
            </a:xfrm>
            <a:prstGeom prst="borderCallout1">
              <a:avLst>
                <a:gd name="adj1" fmla="val 25000"/>
                <a:gd name="adj2" fmla="val -5264"/>
                <a:gd name="adj3" fmla="val 93056"/>
                <a:gd name="adj4" fmla="val -29278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</a:rPr>
                <a:t>输出电流</a:t>
              </a:r>
            </a:p>
          </p:txBody>
        </p:sp>
      </p:grp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334963" y="1243013"/>
            <a:ext cx="7777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>
                <a:latin typeface="宋体" charset="-122"/>
              </a:rPr>
              <a:t>对信号而言，任何放大电路均可看成二端口网络。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4" grpId="0" build="p" autoUpdateAnimBg="0"/>
      <p:bldP spid="50186" grpId="0" animBg="1" autoUpdateAnimBg="0"/>
      <p:bldP spid="50196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981075"/>
            <a:ext cx="6677025" cy="576263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三、稳定静态工作点的方法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4619625" cy="31242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800" b="1"/>
              <a:t>引入直流负反馈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800" b="1"/>
              <a:t>温度补偿：利用对温度敏感的元件，在温度变化时直接影响输入回路。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800" b="1"/>
              <a:t>例如，</a:t>
            </a:r>
            <a:r>
              <a:rPr lang="en-US" altLang="zh-CN" sz="2800" b="1" i="1"/>
              <a:t>R</a:t>
            </a:r>
            <a:r>
              <a:rPr lang="en-US" altLang="zh-CN" sz="2800" b="1" baseline="-25000"/>
              <a:t>b1</a:t>
            </a:r>
            <a:r>
              <a:rPr lang="zh-CN" altLang="zh-CN" sz="2800" b="1"/>
              <a:t>或</a:t>
            </a:r>
            <a:r>
              <a:rPr lang="en-US" altLang="zh-CN" sz="2800" b="1" i="1"/>
              <a:t>R</a:t>
            </a:r>
            <a:r>
              <a:rPr lang="en-US" altLang="zh-CN" sz="2800" b="1" baseline="-25000"/>
              <a:t>b2</a:t>
            </a:r>
            <a:r>
              <a:rPr lang="zh-CN" altLang="zh-CN" sz="2800" b="1"/>
              <a:t>采用热敏电阻。 </a:t>
            </a:r>
            <a:r>
              <a:rPr lang="zh-CN" altLang="en-US" sz="2800" b="1"/>
              <a:t>它们的</a:t>
            </a:r>
            <a:r>
              <a:rPr lang="zh-CN" altLang="zh-CN" sz="2800" b="1"/>
              <a:t>温度系数？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4425" y="4941888"/>
            <a:ext cx="6858000" cy="990600"/>
            <a:chOff x="730" y="3024"/>
            <a:chExt cx="4540" cy="764"/>
          </a:xfrm>
        </p:grpSpPr>
        <p:graphicFrame>
          <p:nvGraphicFramePr>
            <p:cNvPr id="104453" name="Object 5"/>
            <p:cNvGraphicFramePr>
              <a:graphicFrameLocks noChangeAspect="1"/>
            </p:cNvGraphicFramePr>
            <p:nvPr/>
          </p:nvGraphicFramePr>
          <p:xfrm>
            <a:off x="730" y="3024"/>
            <a:ext cx="4540" cy="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448" name="Equation" r:id="rId3" imgW="2869920" imgH="482400" progId="Equation.3">
                    <p:embed/>
                  </p:oleObj>
                </mc:Choice>
                <mc:Fallback>
                  <p:oleObj name="Equation" r:id="rId3" imgW="2869920" imgH="4824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" y="3024"/>
                          <a:ext cx="4540" cy="7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54" name="Line 6"/>
            <p:cNvSpPr>
              <a:spLocks noChangeShapeType="1"/>
            </p:cNvSpPr>
            <p:nvPr/>
          </p:nvSpPr>
          <p:spPr bwMode="auto">
            <a:xfrm>
              <a:off x="1200" y="3408"/>
              <a:ext cx="43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5" name="Line 7"/>
            <p:cNvSpPr>
              <a:spLocks noChangeShapeType="1"/>
            </p:cNvSpPr>
            <p:nvPr/>
          </p:nvSpPr>
          <p:spPr bwMode="auto">
            <a:xfrm flipV="1">
              <a:off x="3024" y="3408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4456" name="Object 8"/>
          <p:cNvGraphicFramePr>
            <a:graphicFrameLocks noChangeAspect="1"/>
          </p:cNvGraphicFramePr>
          <p:nvPr/>
        </p:nvGraphicFramePr>
        <p:xfrm>
          <a:off x="5219700" y="1773238"/>
          <a:ext cx="3373438" cy="297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9" name="Photo Editor 照片" r:id="rId5" imgW="10945753" imgH="9647619" progId="MSPhotoEd.3">
                  <p:embed/>
                </p:oleObj>
              </mc:Choice>
              <mc:Fallback>
                <p:oleObj name="Photo Editor 照片" r:id="rId5" imgW="10945753" imgH="9647619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773238"/>
                        <a:ext cx="3373438" cy="297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042988" y="2708275"/>
            <a:ext cx="3816350" cy="468313"/>
            <a:chOff x="657" y="1706"/>
            <a:chExt cx="2404" cy="295"/>
          </a:xfrm>
        </p:grpSpPr>
        <p:sp>
          <p:nvSpPr>
            <p:cNvPr id="104462" name="Line 14"/>
            <p:cNvSpPr>
              <a:spLocks noChangeShapeType="1"/>
            </p:cNvSpPr>
            <p:nvPr/>
          </p:nvSpPr>
          <p:spPr bwMode="auto">
            <a:xfrm>
              <a:off x="2200" y="1706"/>
              <a:ext cx="86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3" name="Line 15"/>
            <p:cNvSpPr>
              <a:spLocks noChangeShapeType="1"/>
            </p:cNvSpPr>
            <p:nvPr/>
          </p:nvSpPr>
          <p:spPr bwMode="auto">
            <a:xfrm>
              <a:off x="657" y="2001"/>
              <a:ext cx="81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827088" y="2492375"/>
          <a:ext cx="3200400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7" name="Photo Editor 照片" r:id="rId4" imgW="9802593" imgH="8047619" progId="MSPhotoEd.3">
                  <p:embed/>
                </p:oleObj>
              </mc:Choice>
              <mc:Fallback>
                <p:oleObj name="Photo Editor 照片" r:id="rId4" imgW="9802593" imgH="8047619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492375"/>
                        <a:ext cx="3200400" cy="262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7772400" cy="638175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讨论一</a:t>
            </a:r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4211638" y="2276475"/>
          <a:ext cx="3784600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8" name="Photo Editor 照片" r:id="rId6" imgW="11076190" imgH="8523810" progId="MSPhotoEd.3">
                  <p:embed/>
                </p:oleObj>
              </mc:Choice>
              <mc:Fallback>
                <p:oleObj name="Photo Editor 照片" r:id="rId6" imgW="11076190" imgH="852381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276475"/>
                        <a:ext cx="3784600" cy="291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533400" y="1587500"/>
            <a:ext cx="861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图示两个电路中是否采用了措施来稳定静态工作点？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539750" y="5445125"/>
            <a:ext cx="533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若采用了措施，则是什么措施？</a:t>
            </a:r>
          </a:p>
        </p:txBody>
      </p:sp>
      <p:sp>
        <p:nvSpPr>
          <p:cNvPr id="105479" name="Oval 7"/>
          <p:cNvSpPr>
            <a:spLocks noChangeArrowheads="1"/>
          </p:cNvSpPr>
          <p:nvPr/>
        </p:nvSpPr>
        <p:spPr bwMode="auto">
          <a:xfrm>
            <a:off x="1692275" y="2997200"/>
            <a:ext cx="1150938" cy="7191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95963" y="4076700"/>
            <a:ext cx="360362" cy="576263"/>
            <a:chOff x="3651" y="2568"/>
            <a:chExt cx="227" cy="363"/>
          </a:xfrm>
        </p:grpSpPr>
        <p:sp>
          <p:nvSpPr>
            <p:cNvPr id="105481" name="Line 9"/>
            <p:cNvSpPr>
              <a:spLocks noChangeShapeType="1"/>
            </p:cNvSpPr>
            <p:nvPr/>
          </p:nvSpPr>
          <p:spPr bwMode="auto">
            <a:xfrm>
              <a:off x="3651" y="2569"/>
              <a:ext cx="0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5482" name="Object 10"/>
            <p:cNvGraphicFramePr>
              <a:graphicFrameLocks noChangeAspect="1"/>
            </p:cNvGraphicFramePr>
            <p:nvPr/>
          </p:nvGraphicFramePr>
          <p:xfrm>
            <a:off x="3696" y="2568"/>
            <a:ext cx="18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89" name="公式" r:id="rId8" imgW="164880" imgH="228600" progId="Equation.3">
                    <p:embed/>
                  </p:oleObj>
                </mc:Choice>
                <mc:Fallback>
                  <p:oleObj name="公式" r:id="rId8" imgW="16488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568"/>
                          <a:ext cx="182" cy="36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773238"/>
            <a:ext cx="8077200" cy="1143000"/>
          </a:xfrm>
        </p:spPr>
        <p:txBody>
          <a:bodyPr/>
          <a:lstStyle/>
          <a:p>
            <a:r>
              <a:rPr lang="en-US" altLang="zh-CN" sz="4000" b="1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§2.5   </a:t>
            </a:r>
            <a:r>
              <a:rPr lang="zh-CN" altLang="en-US" sz="40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晶体管放大电路的三种接法</a:t>
            </a:r>
          </a:p>
        </p:txBody>
      </p:sp>
      <p:sp>
        <p:nvSpPr>
          <p:cNvPr id="107529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3068638"/>
            <a:ext cx="4105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华文楷体" pitchFamily="2" charset="-122"/>
              </a:rPr>
              <a:t>一、基本共集放大电路</a:t>
            </a:r>
          </a:p>
        </p:txBody>
      </p:sp>
      <p:sp>
        <p:nvSpPr>
          <p:cNvPr id="107530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3860800"/>
            <a:ext cx="40338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华文楷体" pitchFamily="2" charset="-122"/>
              </a:rPr>
              <a:t>二、基本共基放大电路</a:t>
            </a:r>
          </a:p>
        </p:txBody>
      </p:sp>
      <p:sp>
        <p:nvSpPr>
          <p:cNvPr id="107531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051050" y="4581525"/>
            <a:ext cx="5041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华文楷体" pitchFamily="2" charset="-122"/>
              </a:rPr>
              <a:t>三、三种接法放大电路的比较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Dz020501"/>
          <p:cNvPicPr>
            <a:picLocks noChangeAspect="1" noChangeArrowheads="1"/>
          </p:cNvPicPr>
          <p:nvPr/>
        </p:nvPicPr>
        <p:blipFill>
          <a:blip r:embed="rId4" cstate="print"/>
          <a:srcRect r="63542" b="10884"/>
          <a:stretch>
            <a:fillRect/>
          </a:stretch>
        </p:blipFill>
        <p:spPr bwMode="auto">
          <a:xfrm>
            <a:off x="1547813" y="1700213"/>
            <a:ext cx="2895600" cy="2398712"/>
          </a:xfrm>
          <a:prstGeom prst="rect">
            <a:avLst/>
          </a:prstGeom>
          <a:noFill/>
        </p:spPr>
      </p:pic>
      <p:sp>
        <p:nvSpPr>
          <p:cNvPr id="109571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7556500" cy="795337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一、基本共集放大电路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1476375" y="4941888"/>
          <a:ext cx="350520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6" name="Equation" r:id="rId5" imgW="1676160" imgH="482400" progId="Equation.3">
                  <p:embed/>
                </p:oleObj>
              </mc:Choice>
              <mc:Fallback>
                <p:oleObj name="Equation" r:id="rId5" imgW="167616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941888"/>
                        <a:ext cx="3505200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/>
        </p:nvGraphicFramePr>
        <p:xfrm>
          <a:off x="5219700" y="4076700"/>
          <a:ext cx="2655888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7" name="Equation" r:id="rId7" imgW="1269720" imgH="939600" progId="Equation.3">
                  <p:embed/>
                </p:oleObj>
              </mc:Choice>
              <mc:Fallback>
                <p:oleObj name="Equation" r:id="rId7" imgW="1269720" imgH="939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076700"/>
                        <a:ext cx="2655888" cy="19558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827088" y="4221163"/>
            <a:ext cx="39608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3200" b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3200" b="0">
                <a:latin typeface="华文行楷" pitchFamily="2" charset="-122"/>
                <a:ea typeface="华文行楷" pitchFamily="2" charset="-122"/>
              </a:rPr>
              <a:t>静态分析</a:t>
            </a:r>
          </a:p>
        </p:txBody>
      </p:sp>
      <p:pic>
        <p:nvPicPr>
          <p:cNvPr id="109580" name="Picture 12" descr="Dz020501"/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/>
          <a:srcRect l="64203" t="14197" b="14822"/>
          <a:stretch>
            <a:fillRect/>
          </a:stretch>
        </p:blipFill>
        <p:spPr>
          <a:xfrm>
            <a:off x="4859338" y="1916113"/>
            <a:ext cx="2881312" cy="193516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8" name="Object 2"/>
          <p:cNvGraphicFramePr>
            <a:graphicFrameLocks noChangeAspect="1"/>
          </p:cNvGraphicFramePr>
          <p:nvPr/>
        </p:nvGraphicFramePr>
        <p:xfrm>
          <a:off x="4419600" y="1600200"/>
          <a:ext cx="3657600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5" name="Photo Editor 照片" r:id="rId4" imgW="11841228" imgH="6276190" progId="MSPhotoEd.3">
                  <p:embed/>
                </p:oleObj>
              </mc:Choice>
              <mc:Fallback>
                <p:oleObj name="Photo Editor 照片" r:id="rId4" imgW="11841228" imgH="627619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600200"/>
                        <a:ext cx="3657600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19" name="Picture 3" descr="Dz020501"/>
          <p:cNvPicPr>
            <a:picLocks noChangeAspect="1" noChangeArrowheads="1"/>
          </p:cNvPicPr>
          <p:nvPr/>
        </p:nvPicPr>
        <p:blipFill>
          <a:blip r:embed="rId6" cstate="print"/>
          <a:srcRect r="63542" b="10884"/>
          <a:stretch>
            <a:fillRect/>
          </a:stretch>
        </p:blipFill>
        <p:spPr bwMode="auto">
          <a:xfrm>
            <a:off x="990600" y="1447800"/>
            <a:ext cx="2895600" cy="2398713"/>
          </a:xfrm>
          <a:prstGeom prst="rect">
            <a:avLst/>
          </a:prstGeom>
          <a:noFill/>
        </p:spPr>
      </p:pic>
      <p:sp>
        <p:nvSpPr>
          <p:cNvPr id="11162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7951788" cy="68580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动态分析</a:t>
            </a:r>
            <a:r>
              <a:rPr lang="zh-CN" altLang="en-US" sz="2800" b="1">
                <a:solidFill>
                  <a:schemeClr val="tx1"/>
                </a:solidFill>
              </a:rPr>
              <a:t>：电压放大倍数</a:t>
            </a:r>
            <a:endParaRPr lang="zh-CN" altLang="en-US" sz="4000" b="1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graphicFrame>
        <p:nvGraphicFramePr>
          <p:cNvPr id="111621" name="Object 5"/>
          <p:cNvGraphicFramePr>
            <a:graphicFrameLocks noChangeAspect="1"/>
          </p:cNvGraphicFramePr>
          <p:nvPr/>
        </p:nvGraphicFramePr>
        <p:xfrm>
          <a:off x="990600" y="3886200"/>
          <a:ext cx="3429000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6" name="Equation" r:id="rId7" imgW="1815840" imgH="888840" progId="Equation.3">
                  <p:embed/>
                </p:oleObj>
              </mc:Choice>
              <mc:Fallback>
                <p:oleObj name="Equation" r:id="rId7" imgW="1815840" imgH="8888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86200"/>
                        <a:ext cx="3429000" cy="1677988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990600" y="5638800"/>
          <a:ext cx="6750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7" name="Equation" r:id="rId9" imgW="3174840" imgH="241200" progId="Equation.3">
                  <p:embed/>
                </p:oleObj>
              </mc:Choice>
              <mc:Fallback>
                <p:oleObj name="Equation" r:id="rId9" imgW="317484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638800"/>
                        <a:ext cx="6750050" cy="5143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3" name="AutoShape 7"/>
          <p:cNvSpPr>
            <a:spLocks/>
          </p:cNvSpPr>
          <p:nvPr/>
        </p:nvSpPr>
        <p:spPr bwMode="auto">
          <a:xfrm>
            <a:off x="4572000" y="4572000"/>
            <a:ext cx="1873250" cy="838200"/>
          </a:xfrm>
          <a:prstGeom prst="borderCallout1">
            <a:avLst>
              <a:gd name="adj1" fmla="val 13634"/>
              <a:gd name="adj2" fmla="val 104069"/>
              <a:gd name="adj3" fmla="val 148866"/>
              <a:gd name="adj4" fmla="val 128222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400" b="1"/>
              <a:t>故称之为射极跟随器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724400" y="2819400"/>
            <a:ext cx="1649413" cy="1395413"/>
            <a:chOff x="2976" y="1776"/>
            <a:chExt cx="1039" cy="879"/>
          </a:xfrm>
        </p:grpSpPr>
        <p:sp>
          <p:nvSpPr>
            <p:cNvPr id="111625" name="AutoShape 9"/>
            <p:cNvSpPr>
              <a:spLocks/>
            </p:cNvSpPr>
            <p:nvPr/>
          </p:nvSpPr>
          <p:spPr bwMode="auto">
            <a:xfrm>
              <a:off x="3264" y="2352"/>
              <a:ext cx="751" cy="303"/>
            </a:xfrm>
            <a:prstGeom prst="borderCallout1">
              <a:avLst>
                <a:gd name="adj1" fmla="val 23764"/>
                <a:gd name="adj2" fmla="val 106394"/>
                <a:gd name="adj3" fmla="val -207593"/>
                <a:gd name="adj4" fmla="val 224236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altLang="zh-CN" sz="2400" b="1" i="1" dirty="0" err="1">
                  <a:latin typeface="Times New Roman" pitchFamily="18" charset="0"/>
                </a:rPr>
                <a:t>U</a:t>
              </a:r>
              <a:r>
                <a:rPr lang="en-US" altLang="zh-CN" sz="2400" b="1" baseline="-25000" dirty="0" err="1">
                  <a:latin typeface="Times New Roman" pitchFamily="18" charset="0"/>
                </a:rPr>
                <a:t>o</a:t>
              </a:r>
              <a:r>
                <a:rPr lang="zh-CN" altLang="en-US" sz="2400" b="1" dirty="0">
                  <a:latin typeface="Times New Roman" pitchFamily="18" charset="0"/>
                </a:rPr>
                <a:t>＜ </a:t>
              </a:r>
              <a:r>
                <a:rPr lang="en-US" altLang="zh-CN" sz="2400" b="1" i="1" dirty="0" err="1">
                  <a:latin typeface="Times New Roman" pitchFamily="18" charset="0"/>
                </a:rPr>
                <a:t>U</a:t>
              </a:r>
              <a:r>
                <a:rPr lang="en-US" altLang="zh-CN" sz="2400" b="1" baseline="-25000" dirty="0" err="1">
                  <a:latin typeface="Times New Roman" pitchFamily="18" charset="0"/>
                </a:rPr>
                <a:t>i</a:t>
              </a:r>
              <a:endParaRPr lang="en-US" altLang="zh-CN" sz="2400" b="1" baseline="-25000" dirty="0">
                <a:latin typeface="Times New Roman" pitchFamily="18" charset="0"/>
              </a:endParaRPr>
            </a:p>
          </p:txBody>
        </p:sp>
        <p:sp>
          <p:nvSpPr>
            <p:cNvPr id="111626" name="Line 10"/>
            <p:cNvSpPr>
              <a:spLocks noChangeShapeType="1"/>
            </p:cNvSpPr>
            <p:nvPr/>
          </p:nvSpPr>
          <p:spPr bwMode="auto">
            <a:xfrm flipH="1" flipV="1">
              <a:off x="2976" y="1776"/>
              <a:ext cx="288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3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6802438" cy="519113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动态分析</a:t>
            </a:r>
            <a:r>
              <a:rPr lang="zh-CN" altLang="en-US" sz="2800" b="1">
                <a:solidFill>
                  <a:schemeClr val="tx1"/>
                </a:solidFill>
              </a:rPr>
              <a:t>：输入电阻的分析</a:t>
            </a:r>
          </a:p>
        </p:txBody>
      </p:sp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1403350" y="3825875"/>
          <a:ext cx="41910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9" name="Equation" r:id="rId3" imgW="2108160" imgH="431640" progId="Equation.3">
                  <p:embed/>
                </p:oleObj>
              </mc:Choice>
              <mc:Fallback>
                <p:oleObj name="Equation" r:id="rId3" imgW="21081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825875"/>
                        <a:ext cx="4191000" cy="8556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1708150" y="5654675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i="1" dirty="0" err="1">
                <a:solidFill>
                  <a:srgbClr val="A50021"/>
                </a:solidFill>
                <a:latin typeface="Times New Roman" pitchFamily="18" charset="0"/>
              </a:rPr>
              <a:t>R</a:t>
            </a:r>
            <a:r>
              <a:rPr kumimoji="1" lang="en-US" altLang="zh-CN" sz="2400" b="1" baseline="-25000" dirty="0" err="1">
                <a:solidFill>
                  <a:srgbClr val="A50021"/>
                </a:solidFill>
                <a:latin typeface="Times New Roman" pitchFamily="18" charset="0"/>
              </a:rPr>
              <a:t>i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与负载有关！</a:t>
            </a:r>
          </a:p>
        </p:txBody>
      </p:sp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1403350" y="1628775"/>
          <a:ext cx="350520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60" name="Photo Editor 照片" r:id="rId5" imgW="11841228" imgH="6276190" progId="MSPhotoEd.3">
                  <p:embed/>
                </p:oleObj>
              </mc:Choice>
              <mc:Fallback>
                <p:oleObj name="Photo Editor 照片" r:id="rId5" imgW="11841228" imgH="627619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3505200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859338" y="1973263"/>
            <a:ext cx="1268412" cy="1298575"/>
            <a:chOff x="3281" y="1273"/>
            <a:chExt cx="799" cy="818"/>
          </a:xfrm>
        </p:grpSpPr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600" y="1561"/>
              <a:ext cx="57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2" name="Line 8"/>
            <p:cNvSpPr>
              <a:spLocks noChangeShapeType="1"/>
            </p:cNvSpPr>
            <p:nvPr/>
          </p:nvSpPr>
          <p:spPr bwMode="auto">
            <a:xfrm flipV="1">
              <a:off x="3625" y="127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3" name="Line 9"/>
            <p:cNvSpPr>
              <a:spLocks noChangeShapeType="1"/>
            </p:cNvSpPr>
            <p:nvPr/>
          </p:nvSpPr>
          <p:spPr bwMode="auto">
            <a:xfrm flipH="1">
              <a:off x="3285" y="1273"/>
              <a:ext cx="3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4" name="Line 10"/>
            <p:cNvSpPr>
              <a:spLocks noChangeShapeType="1"/>
            </p:cNvSpPr>
            <p:nvPr/>
          </p:nvSpPr>
          <p:spPr bwMode="auto">
            <a:xfrm flipV="1">
              <a:off x="3621" y="1758"/>
              <a:ext cx="0" cy="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5" name="Line 11"/>
            <p:cNvSpPr>
              <a:spLocks noChangeShapeType="1"/>
            </p:cNvSpPr>
            <p:nvPr/>
          </p:nvSpPr>
          <p:spPr bwMode="auto">
            <a:xfrm flipH="1">
              <a:off x="3281" y="2089"/>
              <a:ext cx="3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6" name="Text Box 12"/>
            <p:cNvSpPr txBox="1">
              <a:spLocks noChangeArrowheads="1"/>
            </p:cNvSpPr>
            <p:nvPr/>
          </p:nvSpPr>
          <p:spPr bwMode="auto">
            <a:xfrm>
              <a:off x="3696" y="1536"/>
              <a:ext cx="384" cy="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i="1">
                  <a:latin typeface="Times New Roman" pitchFamily="18" charset="0"/>
                </a:rPr>
                <a:t>R</a:t>
              </a:r>
              <a:r>
                <a:rPr kumimoji="1" lang="en-US" altLang="zh-CN" baseline="-25000">
                  <a:latin typeface="Times New Roman" pitchFamily="18" charset="0"/>
                </a:rPr>
                <a:t>L</a:t>
              </a:r>
              <a:endParaRPr kumimoji="1" lang="en-US" altLang="zh-CN">
                <a:latin typeface="Times New Roman" pitchFamily="18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65150" y="4892675"/>
            <a:ext cx="5921375" cy="457200"/>
            <a:chOff x="576" y="2976"/>
            <a:chExt cx="3730" cy="288"/>
          </a:xfrm>
        </p:grpSpPr>
        <p:graphicFrame>
          <p:nvGraphicFramePr>
            <p:cNvPr id="113678" name="Object 14"/>
            <p:cNvGraphicFramePr>
              <a:graphicFrameLocks noChangeAspect="1"/>
            </p:cNvGraphicFramePr>
            <p:nvPr/>
          </p:nvGraphicFramePr>
          <p:xfrm>
            <a:off x="1968" y="2976"/>
            <a:ext cx="233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561" name="Equation" r:id="rId7" imgW="1866600" imgH="228600" progId="Equation.3">
                    <p:embed/>
                  </p:oleObj>
                </mc:Choice>
                <mc:Fallback>
                  <p:oleObj name="Equation" r:id="rId7" imgW="186660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976"/>
                          <a:ext cx="2338" cy="285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9" name="Text Box 15"/>
            <p:cNvSpPr txBox="1">
              <a:spLocks noChangeArrowheads="1"/>
            </p:cNvSpPr>
            <p:nvPr/>
          </p:nvSpPr>
          <p:spPr bwMode="auto">
            <a:xfrm>
              <a:off x="576" y="2976"/>
              <a:ext cx="12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带负载电阻后</a:t>
              </a:r>
            </a:p>
          </p:txBody>
        </p:sp>
      </p:grpSp>
      <p:sp>
        <p:nvSpPr>
          <p:cNvPr id="113680" name="Oval 16"/>
          <p:cNvSpPr>
            <a:spLocks noChangeArrowheads="1"/>
          </p:cNvSpPr>
          <p:nvPr/>
        </p:nvSpPr>
        <p:spPr bwMode="auto">
          <a:xfrm>
            <a:off x="4510088" y="4821238"/>
            <a:ext cx="2089150" cy="5762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438650" y="3243263"/>
            <a:ext cx="4525963" cy="1290637"/>
            <a:chOff x="2796" y="1907"/>
            <a:chExt cx="2851" cy="813"/>
          </a:xfrm>
        </p:grpSpPr>
        <p:sp>
          <p:nvSpPr>
            <p:cNvPr id="113682" name="Oval 18"/>
            <p:cNvSpPr>
              <a:spLocks noChangeArrowheads="1"/>
            </p:cNvSpPr>
            <p:nvPr/>
          </p:nvSpPr>
          <p:spPr bwMode="auto">
            <a:xfrm>
              <a:off x="2796" y="2311"/>
              <a:ext cx="771" cy="4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13683" name="AutoShape 19"/>
            <p:cNvSpPr>
              <a:spLocks/>
            </p:cNvSpPr>
            <p:nvPr/>
          </p:nvSpPr>
          <p:spPr bwMode="auto">
            <a:xfrm>
              <a:off x="3833" y="1907"/>
              <a:ext cx="1814" cy="525"/>
            </a:xfrm>
            <a:prstGeom prst="borderCallout1">
              <a:avLst>
                <a:gd name="adj1" fmla="val 13713"/>
                <a:gd name="adj2" fmla="val -2648"/>
                <a:gd name="adj3" fmla="val 83810"/>
                <a:gd name="adj4" fmla="val -21389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从基极看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itchFamily="18" charset="0"/>
                </a:rPr>
                <a:t>e</a:t>
              </a:r>
              <a:r>
                <a:rPr kumimoji="1" lang="zh-CN" altLang="en-US" sz="2400" b="1">
                  <a:latin typeface="Times New Roman" pitchFamily="18" charset="0"/>
                </a:rPr>
                <a:t>，被增大到（</a:t>
              </a:r>
              <a:r>
                <a:rPr kumimoji="1" lang="en-US" altLang="zh-CN" sz="2400" b="1">
                  <a:latin typeface="Times New Roman" pitchFamily="18" charset="0"/>
                </a:rPr>
                <a:t>1+</a:t>
              </a:r>
              <a:r>
                <a:rPr kumimoji="1" lang="el-GR" altLang="zh-CN" sz="2400" b="1" i="1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kumimoji="1" lang="zh-CN" altLang="en-US" sz="2400" b="1">
                  <a:latin typeface="Times New Roman" pitchFamily="18" charset="0"/>
                </a:rPr>
                <a:t>）倍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  <p:bldP spid="11368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571480"/>
            <a:ext cx="7772400" cy="792163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动态分析</a:t>
            </a:r>
            <a:r>
              <a:rPr lang="zh-CN" altLang="en-US" sz="2800" b="1" dirty="0">
                <a:solidFill>
                  <a:schemeClr val="tx1"/>
                </a:solidFill>
              </a:rPr>
              <a:t>：输出电阻的分析</a:t>
            </a:r>
          </a:p>
        </p:txBody>
      </p:sp>
      <p:graphicFrame>
        <p:nvGraphicFramePr>
          <p:cNvPr id="114691" name="Object 3"/>
          <p:cNvGraphicFramePr>
            <a:graphicFrameLocks noChangeAspect="1"/>
          </p:cNvGraphicFramePr>
          <p:nvPr/>
        </p:nvGraphicFramePr>
        <p:xfrm>
          <a:off x="5364163" y="1989138"/>
          <a:ext cx="2801937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28" name="Equation" r:id="rId3" imgW="1447560" imgH="1523880" progId="Equation.3">
                  <p:embed/>
                </p:oleObj>
              </mc:Choice>
              <mc:Fallback>
                <p:oleObj name="Equation" r:id="rId3" imgW="1447560" imgH="1523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989138"/>
                        <a:ext cx="2801937" cy="29527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87450" y="4078288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A50021"/>
                </a:solidFill>
                <a:latin typeface="Times New Roman" pitchFamily="18" charset="0"/>
              </a:rPr>
              <a:t>R</a:t>
            </a:r>
            <a:r>
              <a:rPr kumimoji="1" lang="en-US" altLang="zh-CN" sz="2400" b="1" baseline="-25000" dirty="0">
                <a:solidFill>
                  <a:srgbClr val="A50021"/>
                </a:solidFill>
                <a:latin typeface="Times New Roman" pitchFamily="18" charset="0"/>
              </a:rPr>
              <a:t>o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与信号源内阻有关！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430213" y="5589588"/>
            <a:ext cx="8534400" cy="884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</a:rPr>
              <a:t>3.  </a:t>
            </a:r>
            <a:r>
              <a:rPr lang="zh-CN" altLang="en-US" sz="2800" b="1" dirty="0">
                <a:latin typeface="Times New Roman" pitchFamily="18" charset="0"/>
              </a:rPr>
              <a:t>特点：</a:t>
            </a: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输入电阻大，输出电阻小；只放大电流，不放大电压；在一定条件下有电压跟随作用！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611188" y="5878513"/>
            <a:ext cx="8001000" cy="457200"/>
          </a:xfrm>
          <a:prstGeom prst="rect">
            <a:avLst/>
          </a:prstGeom>
          <a:noFill/>
          <a:ln w="1905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</a:rPr>
              <a:t>    </a:t>
            </a:r>
            <a:endParaRPr lang="en-US" altLang="zh-CN" sz="2400">
              <a:solidFill>
                <a:srgbClr val="CC0066"/>
              </a:solidFill>
              <a:latin typeface="Times New Roman" pitchFamily="18" charset="0"/>
            </a:endParaRPr>
          </a:p>
        </p:txBody>
      </p:sp>
      <p:graphicFrame>
        <p:nvGraphicFramePr>
          <p:cNvPr id="114695" name="Object 7"/>
          <p:cNvGraphicFramePr>
            <a:graphicFrameLocks noChangeAspect="1"/>
          </p:cNvGraphicFramePr>
          <p:nvPr/>
        </p:nvGraphicFramePr>
        <p:xfrm>
          <a:off x="971550" y="1989138"/>
          <a:ext cx="4038600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29" name="Photo Editor 照片" r:id="rId5" imgW="12904762" imgH="6447619" progId="MSPhotoEd.3">
                  <p:embed/>
                </p:oleObj>
              </mc:Choice>
              <mc:Fallback>
                <p:oleObj name="Photo Editor 照片" r:id="rId5" imgW="12904762" imgH="6447619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89138"/>
                        <a:ext cx="4038600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352550" y="2522538"/>
            <a:ext cx="1371600" cy="381000"/>
            <a:chOff x="432" y="2304"/>
            <a:chExt cx="864" cy="240"/>
          </a:xfrm>
        </p:grpSpPr>
        <p:graphicFrame>
          <p:nvGraphicFramePr>
            <p:cNvPr id="114697" name="Object 9"/>
            <p:cNvGraphicFramePr>
              <a:graphicFrameLocks noChangeAspect="1"/>
            </p:cNvGraphicFramePr>
            <p:nvPr/>
          </p:nvGraphicFramePr>
          <p:xfrm>
            <a:off x="768" y="2304"/>
            <a:ext cx="20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30" name="Equation" r:id="rId7" imgW="203040" imgH="241200" progId="Equation.3">
                    <p:embed/>
                  </p:oleObj>
                </mc:Choice>
                <mc:Fallback>
                  <p:oleObj name="Equation" r:id="rId7" imgW="20304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304"/>
                          <a:ext cx="203" cy="24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698" name="Object 10"/>
            <p:cNvGraphicFramePr>
              <a:graphicFrameLocks noChangeAspect="1"/>
            </p:cNvGraphicFramePr>
            <p:nvPr/>
          </p:nvGraphicFramePr>
          <p:xfrm>
            <a:off x="1152" y="230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31" name="Equation" r:id="rId9" imgW="139680" imgH="139680" progId="Equation.3">
                    <p:embed/>
                  </p:oleObj>
                </mc:Choice>
                <mc:Fallback>
                  <p:oleObj name="Equation" r:id="rId9" imgW="139680" imgH="1396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304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699" name="Object 11"/>
            <p:cNvGraphicFramePr>
              <a:graphicFrameLocks noChangeAspect="1"/>
            </p:cNvGraphicFramePr>
            <p:nvPr/>
          </p:nvGraphicFramePr>
          <p:xfrm>
            <a:off x="432" y="2352"/>
            <a:ext cx="130" cy="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32" name="Equation" r:id="rId11" imgW="126720" imgH="75960" progId="Equation.3">
                    <p:embed/>
                  </p:oleObj>
                </mc:Choice>
                <mc:Fallback>
                  <p:oleObj name="Equation" r:id="rId11" imgW="126720" imgH="759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352"/>
                          <a:ext cx="130" cy="7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74675" y="1412875"/>
            <a:ext cx="8569325" cy="477838"/>
            <a:chOff x="476" y="799"/>
            <a:chExt cx="5398" cy="301"/>
          </a:xfrm>
        </p:grpSpPr>
        <p:sp>
          <p:nvSpPr>
            <p:cNvPr id="114701" name="Text Box 13"/>
            <p:cNvSpPr txBox="1">
              <a:spLocks noChangeArrowheads="1"/>
            </p:cNvSpPr>
            <p:nvPr/>
          </p:nvSpPr>
          <p:spPr bwMode="auto">
            <a:xfrm>
              <a:off x="476" y="799"/>
              <a:ext cx="53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令</a:t>
              </a:r>
              <a:r>
                <a:rPr kumimoji="1" lang="en-US" altLang="zh-CN" sz="2400" b="1" i="1" dirty="0">
                  <a:latin typeface="Times New Roman" pitchFamily="18" charset="0"/>
                </a:rPr>
                <a:t>U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s</a:t>
              </a:r>
              <a:r>
                <a:rPr kumimoji="1" lang="zh-CN" altLang="en-US" sz="2400" b="1" dirty="0">
                  <a:latin typeface="Times New Roman" pitchFamily="18" charset="0"/>
                </a:rPr>
                <a:t>为零，保留</a:t>
              </a:r>
              <a:r>
                <a:rPr kumimoji="1" lang="en-US" altLang="zh-CN" sz="2400" b="1" i="1" dirty="0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s</a:t>
              </a:r>
              <a:r>
                <a:rPr kumimoji="1" lang="zh-CN" altLang="en-US" sz="2400" b="1" dirty="0">
                  <a:latin typeface="Times New Roman" pitchFamily="18" charset="0"/>
                </a:rPr>
                <a:t>，在输出端加</a:t>
              </a:r>
              <a:r>
                <a:rPr kumimoji="1" lang="en-US" altLang="zh-CN" sz="2400" b="1" i="1" dirty="0" err="1">
                  <a:latin typeface="Times New Roman" pitchFamily="18" charset="0"/>
                </a:rPr>
                <a:t>U</a:t>
              </a:r>
              <a:r>
                <a:rPr kumimoji="1" lang="en-US" altLang="zh-CN" sz="2400" b="1" baseline="-25000" dirty="0" err="1">
                  <a:latin typeface="Times New Roman" pitchFamily="18" charset="0"/>
                </a:rPr>
                <a:t>o</a:t>
              </a:r>
              <a:r>
                <a:rPr kumimoji="1" lang="zh-CN" altLang="en-US" sz="2400" b="1" dirty="0">
                  <a:latin typeface="Times New Roman" pitchFamily="18" charset="0"/>
                </a:rPr>
                <a:t>，产生</a:t>
              </a:r>
              <a:r>
                <a:rPr kumimoji="1" lang="en-US" altLang="zh-CN" sz="2400" b="1" i="1" dirty="0">
                  <a:latin typeface="Times New Roman" pitchFamily="18" charset="0"/>
                </a:rPr>
                <a:t>I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o</a:t>
              </a:r>
              <a:r>
                <a:rPr kumimoji="1" lang="en-US" altLang="zh-CN" sz="2400" b="1" dirty="0">
                  <a:latin typeface="Times New Roman" pitchFamily="18" charset="0"/>
                </a:rPr>
                <a:t>,                      </a:t>
              </a:r>
              <a:r>
                <a:rPr kumimoji="1" lang="zh-CN" altLang="en-US" sz="2400" b="1" dirty="0">
                  <a:latin typeface="Times New Roman" pitchFamily="18" charset="0"/>
                </a:rPr>
                <a:t>。</a:t>
              </a:r>
              <a:endParaRPr kumimoji="1" lang="zh-CN" altLang="en-US" sz="2400" b="1" baseline="-25000" dirty="0">
                <a:latin typeface="Times New Roman" pitchFamily="18" charset="0"/>
              </a:endParaRPr>
            </a:p>
          </p:txBody>
        </p:sp>
        <p:graphicFrame>
          <p:nvGraphicFramePr>
            <p:cNvPr id="114702" name="Object 14"/>
            <p:cNvGraphicFramePr>
              <a:graphicFrameLocks noChangeAspect="1"/>
            </p:cNvGraphicFramePr>
            <p:nvPr/>
          </p:nvGraphicFramePr>
          <p:xfrm>
            <a:off x="4278" y="799"/>
            <a:ext cx="97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33" name="公式" r:id="rId13" imgW="736560" imgH="228600" progId="Equation.3">
                    <p:embed/>
                  </p:oleObj>
                </mc:Choice>
                <mc:Fallback>
                  <p:oleObj name="公式" r:id="rId13" imgW="73656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8" y="799"/>
                          <a:ext cx="97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827088" y="4078288"/>
            <a:ext cx="6408737" cy="1368425"/>
            <a:chOff x="521" y="2387"/>
            <a:chExt cx="4037" cy="862"/>
          </a:xfrm>
        </p:grpSpPr>
        <p:sp>
          <p:nvSpPr>
            <p:cNvPr id="114704" name="Oval 16"/>
            <p:cNvSpPr>
              <a:spLocks noChangeArrowheads="1"/>
            </p:cNvSpPr>
            <p:nvPr/>
          </p:nvSpPr>
          <p:spPr bwMode="auto">
            <a:xfrm>
              <a:off x="3923" y="2387"/>
              <a:ext cx="635" cy="5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AutoShape 17"/>
            <p:cNvSpPr>
              <a:spLocks/>
            </p:cNvSpPr>
            <p:nvPr/>
          </p:nvSpPr>
          <p:spPr bwMode="auto">
            <a:xfrm>
              <a:off x="521" y="2750"/>
              <a:ext cx="2629" cy="499"/>
            </a:xfrm>
            <a:prstGeom prst="borderCallout1">
              <a:avLst>
                <a:gd name="adj1" fmla="val 14431"/>
                <a:gd name="adj2" fmla="val 101824"/>
                <a:gd name="adj3" fmla="val 12625"/>
                <a:gd name="adj4" fmla="val 131190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 dirty="0">
                  <a:latin typeface="Times New Roman" pitchFamily="18" charset="0"/>
                </a:rPr>
                <a:t>从射极看基极回路电阻，被减小到（</a:t>
              </a:r>
              <a:r>
                <a:rPr kumimoji="1" lang="en-US" altLang="zh-CN" sz="2400" b="1" dirty="0">
                  <a:latin typeface="Times New Roman" pitchFamily="18" charset="0"/>
                </a:rPr>
                <a:t>1+</a:t>
              </a:r>
              <a:r>
                <a:rPr kumimoji="1" lang="el-GR" altLang="zh-CN" sz="2400" b="1" i="1" dirty="0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kumimoji="1" lang="zh-CN" altLang="en-US" sz="2400" b="1" dirty="0">
                  <a:latin typeface="Times New Roman" pitchFamily="18" charset="0"/>
                </a:rPr>
                <a:t>）倍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1071546"/>
            <a:ext cx="6818312" cy="37147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ea typeface="华文行楷" pitchFamily="2" charset="-122"/>
              </a:rPr>
              <a:t>二、基本共基放大电路</a:t>
            </a:r>
            <a:endParaRPr lang="zh-CN" altLang="en-US" sz="2800" dirty="0">
              <a:solidFill>
                <a:schemeClr val="tx1"/>
              </a:solidFill>
              <a:ea typeface="华文行楷" pitchFamily="2" charset="-122"/>
            </a:endParaRPr>
          </a:p>
        </p:txBody>
      </p:sp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1447800" y="4419600"/>
          <a:ext cx="21161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7" name="Equation" r:id="rId3" imgW="1079280" imgH="444240" progId="Equation.3">
                  <p:embed/>
                </p:oleObj>
              </mc:Choice>
              <mc:Fallback>
                <p:oleObj name="Equation" r:id="rId3" imgW="107928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419600"/>
                        <a:ext cx="2116138" cy="8699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900113" y="2133600"/>
          <a:ext cx="3581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8" name="Photo Editor 照片" r:id="rId5" imgW="11133333" imgH="6676190" progId="MSPhotoEd.3">
                  <p:embed/>
                </p:oleObj>
              </mc:Choice>
              <mc:Fallback>
                <p:oleObj name="Photo Editor 照片" r:id="rId5" imgW="11133333" imgH="667619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92"/>
                      <a:stretch>
                        <a:fillRect/>
                      </a:stretch>
                    </p:blipFill>
                    <p:spPr bwMode="auto">
                      <a:xfrm>
                        <a:off x="900113" y="2133600"/>
                        <a:ext cx="3581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3657600" y="4419600"/>
          <a:ext cx="14192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9" name="Equation" r:id="rId7" imgW="723600" imgH="431640" progId="Equation.3">
                  <p:embed/>
                </p:oleObj>
              </mc:Choice>
              <mc:Fallback>
                <p:oleObj name="Equation" r:id="rId7" imgW="7236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419600"/>
                        <a:ext cx="1419225" cy="8445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1447800" y="5410200"/>
          <a:ext cx="31607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0" name="Equation" r:id="rId9" imgW="1612800" imgH="241200" progId="Equation.3">
                  <p:embed/>
                </p:oleObj>
              </mc:Choice>
              <mc:Fallback>
                <p:oleObj name="Equation" r:id="rId9" imgW="161280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10200"/>
                        <a:ext cx="3160713" cy="47307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4800600" y="2514600"/>
          <a:ext cx="336073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1" name="Equation" r:id="rId11" imgW="1714320" imgH="507960" progId="Equation.3">
                  <p:embed/>
                </p:oleObj>
              </mc:Choice>
              <mc:Fallback>
                <p:oleObj name="Equation" r:id="rId11" imgW="1714320" imgH="5079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514600"/>
                        <a:ext cx="336073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39750" y="1484313"/>
            <a:ext cx="39608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3200" b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3200" b="0">
                <a:latin typeface="华文行楷" pitchFamily="2" charset="-122"/>
                <a:ea typeface="华文行楷" pitchFamily="2" charset="-122"/>
              </a:rPr>
              <a:t>静态分析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7620000" cy="687387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动态分析</a:t>
            </a:r>
          </a:p>
        </p:txBody>
      </p:sp>
      <p:pic>
        <p:nvPicPr>
          <p:cNvPr id="116739" name="Picture 3" descr="Dz020504"/>
          <p:cNvPicPr>
            <a:picLocks noChangeAspect="1" noChangeArrowheads="1"/>
          </p:cNvPicPr>
          <p:nvPr/>
        </p:nvPicPr>
        <p:blipFill>
          <a:blip r:embed="rId3" cstate="print"/>
          <a:srcRect l="23656" t="49577" r="23656" b="6854"/>
          <a:stretch>
            <a:fillRect/>
          </a:stretch>
        </p:blipFill>
        <p:spPr bwMode="auto">
          <a:xfrm>
            <a:off x="4587875" y="1435100"/>
            <a:ext cx="3657600" cy="2165350"/>
          </a:xfrm>
          <a:prstGeom prst="rect">
            <a:avLst/>
          </a:prstGeom>
          <a:noFill/>
        </p:spPr>
      </p:pic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701675" y="1511300"/>
          <a:ext cx="3581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6" name="Photo Editor 照片" r:id="rId4" imgW="11133333" imgH="6676190" progId="MSPhotoEd.3">
                  <p:embed/>
                </p:oleObj>
              </mc:Choice>
              <mc:Fallback>
                <p:oleObj name="Photo Editor 照片" r:id="rId4" imgW="11133333" imgH="667619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92"/>
                      <a:stretch>
                        <a:fillRect/>
                      </a:stretch>
                    </p:blipFill>
                    <p:spPr bwMode="auto">
                      <a:xfrm>
                        <a:off x="701675" y="1511300"/>
                        <a:ext cx="3581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473075" y="5549900"/>
            <a:ext cx="2590800" cy="579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3200" b="0">
                <a:latin typeface="华文行楷" pitchFamily="2" charset="-122"/>
                <a:ea typeface="华文行楷" pitchFamily="2" charset="-122"/>
              </a:rPr>
              <a:t>3.  </a:t>
            </a:r>
            <a:r>
              <a:rPr lang="zh-CN" altLang="en-US" sz="3200" b="0">
                <a:latin typeface="华文行楷" pitchFamily="2" charset="-122"/>
                <a:ea typeface="华文行楷" pitchFamily="2" charset="-122"/>
              </a:rPr>
              <a:t>特点</a:t>
            </a:r>
            <a:r>
              <a:rPr lang="zh-CN" altLang="en-US" sz="2800">
                <a:latin typeface="Times New Roman" pitchFamily="18" charset="0"/>
              </a:rPr>
              <a:t>：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311275" y="6007100"/>
            <a:ext cx="7086600" cy="457200"/>
          </a:xfrm>
          <a:prstGeom prst="rect">
            <a:avLst/>
          </a:prstGeom>
          <a:noFill/>
          <a:ln w="1905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输入电阻小，频带宽！只放大电压，不放大电流！</a:t>
            </a:r>
          </a:p>
        </p:txBody>
      </p:sp>
      <p:graphicFrame>
        <p:nvGraphicFramePr>
          <p:cNvPr id="116743" name="Object 7"/>
          <p:cNvGraphicFramePr>
            <a:graphicFrameLocks noChangeAspect="1"/>
          </p:cNvGraphicFramePr>
          <p:nvPr/>
        </p:nvGraphicFramePr>
        <p:xfrm>
          <a:off x="1708150" y="4581525"/>
          <a:ext cx="17621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7" name="公式" r:id="rId6" imgW="939600" imgH="419040" progId="Equation.3">
                  <p:embed/>
                </p:oleObj>
              </mc:Choice>
              <mc:Fallback>
                <p:oleObj name="公式" r:id="rId6" imgW="93960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4581525"/>
                        <a:ext cx="1762125" cy="78581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4" name="Object 8"/>
          <p:cNvGraphicFramePr>
            <a:graphicFrameLocks noChangeAspect="1"/>
          </p:cNvGraphicFramePr>
          <p:nvPr/>
        </p:nvGraphicFramePr>
        <p:xfrm>
          <a:off x="3749675" y="4711700"/>
          <a:ext cx="9286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8" name="Equation" r:id="rId8" imgW="495000" imgH="228600" progId="Equation.3">
                  <p:embed/>
                </p:oleObj>
              </mc:Choice>
              <mc:Fallback>
                <p:oleObj name="Equation" r:id="rId8" imgW="4950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675" y="4711700"/>
                        <a:ext cx="928688" cy="42862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5" name="Object 9"/>
          <p:cNvGraphicFramePr>
            <a:graphicFrameLocks noChangeAspect="1"/>
          </p:cNvGraphicFramePr>
          <p:nvPr/>
        </p:nvGraphicFramePr>
        <p:xfrm>
          <a:off x="1692275" y="3644900"/>
          <a:ext cx="45481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9" name="Equation" r:id="rId10" imgW="2425680" imgH="457200" progId="Equation.3">
                  <p:embed/>
                </p:oleObj>
              </mc:Choice>
              <mc:Fallback>
                <p:oleObj name="Equation" r:id="rId10" imgW="242568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644900"/>
                        <a:ext cx="4548188" cy="8572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 build="p" autoUpdateAnimBg="0"/>
      <p:bldP spid="116742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52513"/>
            <a:ext cx="7215188" cy="701675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三、三种接法的比较：</a:t>
            </a:r>
            <a:r>
              <a:rPr lang="zh-CN" altLang="en-US" sz="2800" b="1">
                <a:solidFill>
                  <a:schemeClr val="tx1"/>
                </a:solidFill>
              </a:rPr>
              <a:t>空载情况下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976" y="2000240"/>
            <a:ext cx="7620000" cy="3657600"/>
          </a:xfrm>
          <a:noFill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/>
              <a:t>    </a:t>
            </a:r>
            <a:r>
              <a:rPr lang="zh-CN" altLang="en-US" b="1" dirty="0"/>
              <a:t>接法     </a:t>
            </a:r>
            <a:r>
              <a:rPr lang="zh-CN" altLang="en-US" b="1" dirty="0" smtClean="0"/>
              <a:t>共</a:t>
            </a:r>
            <a:r>
              <a:rPr lang="zh-CN" altLang="en-US" b="1" dirty="0"/>
              <a:t>射     </a:t>
            </a:r>
            <a:r>
              <a:rPr lang="zh-CN" altLang="en-US" b="1" dirty="0" smtClean="0"/>
              <a:t>   共</a:t>
            </a:r>
            <a:r>
              <a:rPr lang="zh-CN" altLang="en-US" b="1" dirty="0"/>
              <a:t>集     </a:t>
            </a:r>
            <a:r>
              <a:rPr lang="zh-CN" altLang="en-US" b="1" dirty="0" smtClean="0"/>
              <a:t> </a:t>
            </a:r>
            <a:r>
              <a:rPr lang="zh-CN" altLang="en-US" b="1" dirty="0"/>
              <a:t>共基</a:t>
            </a:r>
          </a:p>
          <a:p>
            <a:pPr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zh-CN" altLang="en-US" b="1" i="1" dirty="0"/>
              <a:t>     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i="1" baseline="-25000" dirty="0">
                <a:latin typeface="Times New Roman" pitchFamily="18" charset="0"/>
                <a:cs typeface="Times New Roman" pitchFamily="18" charset="0"/>
              </a:rPr>
              <a:t>u             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大  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小于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1     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大    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zh-CN" altLang="en-US" b="1" i="1" dirty="0"/>
              <a:t>     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           β  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β            α</a:t>
            </a:r>
            <a:endParaRPr lang="en-US" altLang="zh-CN" b="1" i="1" baseline="-25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en-US" altLang="zh-CN" b="1" i="1" dirty="0"/>
              <a:t>      </a:t>
            </a:r>
            <a:r>
              <a:rPr lang="en-US" altLang="zh-CN" b="1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中    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大 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小</a:t>
            </a:r>
            <a:endParaRPr lang="zh-CN" altLang="en-US" b="1" baseline="-25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zh-CN" altLang="en-US" b="1" i="1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大  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b="1" dirty="0" smtClean="0">
                <a:latin typeface="Times New Roman" pitchFamily="18" charset="0"/>
                <a:cs typeface="Times New Roman" pitchFamily="18" charset="0"/>
              </a:rPr>
              <a:t>小   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b="1" dirty="0">
                <a:latin typeface="Times New Roman" pitchFamily="18" charset="0"/>
                <a:cs typeface="Times New Roman" pitchFamily="18" charset="0"/>
              </a:rPr>
              <a:t>大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频带   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窄     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中            宽</a:t>
            </a:r>
          </a:p>
        </p:txBody>
      </p:sp>
      <p:sp>
        <p:nvSpPr>
          <p:cNvPr id="117764" name="Line 4"/>
          <p:cNvSpPr>
            <a:spLocks noChangeShapeType="1"/>
          </p:cNvSpPr>
          <p:nvPr/>
        </p:nvSpPr>
        <p:spPr bwMode="auto">
          <a:xfrm>
            <a:off x="1344613" y="2000240"/>
            <a:ext cx="6248400" cy="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1428728" y="2590784"/>
            <a:ext cx="6248400" cy="0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6"/>
          <p:cNvSpPr>
            <a:spLocks noChangeShapeType="1"/>
          </p:cNvSpPr>
          <p:nvPr/>
        </p:nvSpPr>
        <p:spPr bwMode="auto">
          <a:xfrm>
            <a:off x="1357290" y="3162288"/>
            <a:ext cx="6248400" cy="0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7"/>
          <p:cNvSpPr>
            <a:spLocks noChangeShapeType="1"/>
          </p:cNvSpPr>
          <p:nvPr/>
        </p:nvSpPr>
        <p:spPr bwMode="auto">
          <a:xfrm>
            <a:off x="1500166" y="3733792"/>
            <a:ext cx="6172200" cy="0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8"/>
          <p:cNvSpPr>
            <a:spLocks noChangeShapeType="1"/>
          </p:cNvSpPr>
          <p:nvPr/>
        </p:nvSpPr>
        <p:spPr bwMode="auto">
          <a:xfrm>
            <a:off x="1500166" y="4305296"/>
            <a:ext cx="6172200" cy="0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9"/>
          <p:cNvSpPr>
            <a:spLocks noChangeShapeType="1"/>
          </p:cNvSpPr>
          <p:nvPr/>
        </p:nvSpPr>
        <p:spPr bwMode="auto">
          <a:xfrm>
            <a:off x="1428728" y="4876800"/>
            <a:ext cx="6248400" cy="0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0"/>
          <p:cNvSpPr>
            <a:spLocks noChangeShapeType="1"/>
          </p:cNvSpPr>
          <p:nvPr/>
        </p:nvSpPr>
        <p:spPr bwMode="auto">
          <a:xfrm>
            <a:off x="1428728" y="5448304"/>
            <a:ext cx="6248400" cy="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1"/>
          <p:cNvSpPr>
            <a:spLocks noChangeShapeType="1"/>
          </p:cNvSpPr>
          <p:nvPr/>
        </p:nvSpPr>
        <p:spPr bwMode="auto">
          <a:xfrm flipH="1">
            <a:off x="2670493" y="2000240"/>
            <a:ext cx="45719" cy="3448064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2"/>
          <p:cNvSpPr>
            <a:spLocks noChangeShapeType="1"/>
          </p:cNvSpPr>
          <p:nvPr/>
        </p:nvSpPr>
        <p:spPr bwMode="auto">
          <a:xfrm flipH="1">
            <a:off x="4354830" y="2016115"/>
            <a:ext cx="45719" cy="3432189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3"/>
          <p:cNvSpPr>
            <a:spLocks noChangeShapeType="1"/>
          </p:cNvSpPr>
          <p:nvPr/>
        </p:nvSpPr>
        <p:spPr bwMode="auto">
          <a:xfrm flipH="1">
            <a:off x="6143636" y="2016115"/>
            <a:ext cx="57139" cy="3432189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9250" y="882650"/>
            <a:ext cx="7715250" cy="576263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输入电阻和输出电阻</a:t>
            </a:r>
          </a:p>
        </p:txBody>
      </p:sp>
      <p:pic>
        <p:nvPicPr>
          <p:cNvPr id="51203" name="Picture 3" descr="Dz02010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-2959"/>
          <a:stretch>
            <a:fillRect/>
          </a:stretch>
        </p:blipFill>
        <p:spPr bwMode="auto">
          <a:xfrm>
            <a:off x="1187450" y="1412875"/>
            <a:ext cx="6105525" cy="21304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1204" name="AutoShape 4"/>
          <p:cNvSpPr>
            <a:spLocks/>
          </p:cNvSpPr>
          <p:nvPr/>
        </p:nvSpPr>
        <p:spPr bwMode="auto">
          <a:xfrm>
            <a:off x="6445250" y="3546475"/>
            <a:ext cx="2209800" cy="1600200"/>
          </a:xfrm>
          <a:prstGeom prst="borderCallout2">
            <a:avLst>
              <a:gd name="adj1" fmla="val 7144"/>
              <a:gd name="adj2" fmla="val -3449"/>
              <a:gd name="adj3" fmla="val 7144"/>
              <a:gd name="adj4" fmla="val -24139"/>
              <a:gd name="adj5" fmla="val -75694"/>
              <a:gd name="adj6" fmla="val -45616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kumimoji="1" lang="zh-CN" altLang="en-US" sz="2400" b="1" dirty="0" smtClean="0">
                <a:latin typeface="Times New Roman" pitchFamily="18" charset="0"/>
              </a:rPr>
              <a:t>将</a:t>
            </a:r>
            <a:r>
              <a:rPr kumimoji="1" lang="zh-CN" altLang="en-US" sz="2400" b="1" dirty="0">
                <a:latin typeface="Times New Roman" pitchFamily="18" charset="0"/>
              </a:rPr>
              <a:t>输出等效成有内阻的电压源，内阻就是输出电阻。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06650" y="3775075"/>
            <a:ext cx="4421188" cy="2376488"/>
            <a:chOff x="1536" y="2304"/>
            <a:chExt cx="2785" cy="1497"/>
          </a:xfrm>
        </p:grpSpPr>
        <p:graphicFrame>
          <p:nvGraphicFramePr>
            <p:cNvPr id="51206" name="Object 6"/>
            <p:cNvGraphicFramePr>
              <a:graphicFrameLocks noChangeAspect="1"/>
            </p:cNvGraphicFramePr>
            <p:nvPr/>
          </p:nvGraphicFramePr>
          <p:xfrm>
            <a:off x="1536" y="2304"/>
            <a:ext cx="2160" cy="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4" name="公式" r:id="rId4" imgW="1650960" imgH="647640" progId="Equation.3">
                    <p:embed/>
                  </p:oleObj>
                </mc:Choice>
                <mc:Fallback>
                  <p:oleObj name="公式" r:id="rId4" imgW="1650960" imgH="647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304"/>
                          <a:ext cx="2160" cy="8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7" name="AutoShape 7"/>
            <p:cNvSpPr>
              <a:spLocks/>
            </p:cNvSpPr>
            <p:nvPr/>
          </p:nvSpPr>
          <p:spPr bwMode="auto">
            <a:xfrm>
              <a:off x="1595" y="3256"/>
              <a:ext cx="1200" cy="545"/>
            </a:xfrm>
            <a:prstGeom prst="borderCallout1">
              <a:avLst>
                <a:gd name="adj1" fmla="val -6492"/>
                <a:gd name="adj2" fmla="val 49695"/>
                <a:gd name="adj3" fmla="val -129356"/>
                <a:gd name="adj4" fmla="val 36428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空载时输出电压有效值</a:t>
              </a:r>
            </a:p>
          </p:txBody>
        </p:sp>
        <p:sp>
          <p:nvSpPr>
            <p:cNvPr id="51208" name="AutoShape 8"/>
            <p:cNvSpPr>
              <a:spLocks/>
            </p:cNvSpPr>
            <p:nvPr/>
          </p:nvSpPr>
          <p:spPr bwMode="auto">
            <a:xfrm>
              <a:off x="2990" y="3256"/>
              <a:ext cx="1331" cy="528"/>
            </a:xfrm>
            <a:prstGeom prst="borderCallout1">
              <a:avLst>
                <a:gd name="adj1" fmla="val 28426"/>
                <a:gd name="adj2" fmla="val -2493"/>
                <a:gd name="adj3" fmla="val -136082"/>
                <a:gd name="adj4" fmla="val -37541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>
                  <a:latin typeface="Times New Roman" pitchFamily="18" charset="0"/>
                </a:rPr>
                <a:t>带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itchFamily="18" charset="0"/>
                </a:rPr>
                <a:t>L</a:t>
              </a:r>
              <a:r>
                <a:rPr kumimoji="1" lang="zh-CN" altLang="en-US" sz="2400" b="1">
                  <a:latin typeface="Times New Roman" pitchFamily="18" charset="0"/>
                </a:rPr>
                <a:t>时的输出电压有效值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01650" y="3851275"/>
            <a:ext cx="1828800" cy="2187575"/>
            <a:chOff x="336" y="2352"/>
            <a:chExt cx="1152" cy="1378"/>
          </a:xfrm>
        </p:grpSpPr>
        <p:graphicFrame>
          <p:nvGraphicFramePr>
            <p:cNvPr id="51210" name="Object 10"/>
            <p:cNvGraphicFramePr>
              <a:graphicFrameLocks noChangeAspect="1"/>
            </p:cNvGraphicFramePr>
            <p:nvPr/>
          </p:nvGraphicFramePr>
          <p:xfrm>
            <a:off x="528" y="2352"/>
            <a:ext cx="672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5" name="公式" r:id="rId6" imgW="507960" imgH="431640" progId="Equation.3">
                    <p:embed/>
                  </p:oleObj>
                </mc:Choice>
                <mc:Fallback>
                  <p:oleObj name="公式" r:id="rId6" imgW="507960" imgH="431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352"/>
                          <a:ext cx="672" cy="56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1" name="Text Box 11"/>
            <p:cNvSpPr txBox="1">
              <a:spLocks noChangeArrowheads="1"/>
            </p:cNvSpPr>
            <p:nvPr/>
          </p:nvSpPr>
          <p:spPr bwMode="auto">
            <a:xfrm>
              <a:off x="336" y="2976"/>
              <a:ext cx="1152" cy="75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输入电压与输入电流有效值之比。</a:t>
              </a:r>
            </a:p>
          </p:txBody>
        </p:sp>
      </p:grpSp>
      <p:sp>
        <p:nvSpPr>
          <p:cNvPr id="51212" name="AutoShape 12"/>
          <p:cNvSpPr>
            <a:spLocks/>
          </p:cNvSpPr>
          <p:nvPr/>
        </p:nvSpPr>
        <p:spPr bwMode="auto">
          <a:xfrm>
            <a:off x="5454650" y="498475"/>
            <a:ext cx="2403498" cy="838200"/>
          </a:xfrm>
          <a:prstGeom prst="borderCallout1">
            <a:avLst>
              <a:gd name="adj1" fmla="val 13634"/>
              <a:gd name="adj2" fmla="val -2630"/>
              <a:gd name="adj3" fmla="val 232009"/>
              <a:gd name="adj4" fmla="val -69017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 dirty="0">
                <a:latin typeface="Times New Roman" pitchFamily="18" charset="0"/>
              </a:rPr>
              <a:t>从输入端看进去</a:t>
            </a:r>
            <a:r>
              <a:rPr kumimoji="1" lang="zh-CN" altLang="en-US" sz="2400" b="1" dirty="0" smtClean="0">
                <a:latin typeface="Times New Roman" pitchFamily="18" charset="0"/>
              </a:rPr>
              <a:t>的等效电阻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 autoUpdateAnimBg="0"/>
      <p:bldP spid="51212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1285860"/>
            <a:ext cx="8497888" cy="1143000"/>
          </a:xfrm>
        </p:spPr>
        <p:txBody>
          <a:bodyPr/>
          <a:lstStyle/>
          <a:p>
            <a:pPr algn="l">
              <a:lnSpc>
                <a:spcPct val="105000"/>
              </a:lnSpc>
            </a:pPr>
            <a:r>
              <a:rPr lang="zh-CN" altLang="en-US" sz="3200" dirty="0" smtClean="0">
                <a:ea typeface="华文行楷" pitchFamily="2" charset="-122"/>
              </a:rPr>
              <a:t>讨论：</a:t>
            </a:r>
            <a:r>
              <a:rPr lang="zh-CN" altLang="en-US" sz="2800" dirty="0" smtClean="0"/>
              <a:t>    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/>
              <a:t>    </a:t>
            </a:r>
            <a:r>
              <a:rPr lang="zh-CN" altLang="en-US" sz="2400" b="1" dirty="0"/>
              <a:t>图示电路为哪种基本接法的放大电路？它们的静态工作点有可能稳定吗？求解静态工作点、电压放大倍数、输入电阻和输出电阻的表达式。</a:t>
            </a:r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4643438" y="2565400"/>
          <a:ext cx="3886200" cy="221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0" name="Photo Editor 照片" r:id="rId4" imgW="13038095" imgH="7438095" progId="MSPhotoEd.3">
                  <p:embed/>
                </p:oleObj>
              </mc:Choice>
              <mc:Fallback>
                <p:oleObj name="Photo Editor 照片" r:id="rId4" imgW="13038095" imgH="7438095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565400"/>
                        <a:ext cx="3886200" cy="221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755650" y="2565400"/>
          <a:ext cx="3733800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1" name="Photo Editor 照片" r:id="rId6" imgW="11860280" imgH="9152381" progId="MSPhotoEd.3">
                  <p:embed/>
                </p:oleObj>
              </mc:Choice>
              <mc:Fallback>
                <p:oleObj name="Photo Editor 照片" r:id="rId6" imgW="11860280" imgH="915238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3733800" cy="288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Group 5"/>
          <p:cNvGraphicFramePr>
            <a:graphicFrameLocks noGrp="1"/>
          </p:cNvGraphicFramePr>
          <p:nvPr>
            <p:ph idx="1"/>
          </p:nvPr>
        </p:nvGraphicFramePr>
        <p:xfrm>
          <a:off x="3492500" y="4868863"/>
          <a:ext cx="5473700" cy="1657351"/>
        </p:xfrm>
        <a:graphic>
          <a:graphicData uri="http://schemas.openxmlformats.org/drawingml/2006/table">
            <a:tbl>
              <a:tblPr/>
              <a:tblGrid>
                <a:gridCol w="1368425"/>
                <a:gridCol w="1296988"/>
                <a:gridCol w="1439862"/>
                <a:gridCol w="1368425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接法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共射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共集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共基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输入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输出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989138"/>
            <a:ext cx="8208962" cy="1143000"/>
          </a:xfrm>
        </p:spPr>
        <p:txBody>
          <a:bodyPr/>
          <a:lstStyle/>
          <a:p>
            <a:r>
              <a:rPr lang="en-US" altLang="zh-CN" sz="400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§2.6</a:t>
            </a:r>
            <a:r>
              <a:rPr lang="en-US" altLang="zh-CN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 </a:t>
            </a:r>
            <a:r>
              <a:rPr lang="zh-CN" altLang="en-US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场效应管及其基本放大电路</a:t>
            </a:r>
          </a:p>
        </p:txBody>
      </p:sp>
      <p:sp>
        <p:nvSpPr>
          <p:cNvPr id="126985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55650" y="3429000"/>
            <a:ext cx="2520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华文楷体" pitchFamily="2" charset="-122"/>
              </a:rPr>
              <a:t>一、场效应管</a:t>
            </a:r>
          </a:p>
        </p:txBody>
      </p:sp>
      <p:sp>
        <p:nvSpPr>
          <p:cNvPr id="126986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23900" y="4005263"/>
            <a:ext cx="7772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二、场效应管放大电路静态工作点的设置方法</a:t>
            </a:r>
          </a:p>
        </p:txBody>
      </p:sp>
      <p:sp>
        <p:nvSpPr>
          <p:cNvPr id="126987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755650" y="4581525"/>
            <a:ext cx="5832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华文楷体" pitchFamily="2" charset="-122"/>
              </a:rPr>
              <a:t>三、场效应管放大电路的动态分析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7046913" cy="822325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一、场效应管（以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N</a:t>
            </a:r>
            <a:r>
              <a:rPr lang="zh-CN" altLang="zh-CN" sz="36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沟道为例）</a:t>
            </a:r>
            <a:endParaRPr lang="zh-CN" altLang="en-US" sz="3600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503238" y="1968500"/>
            <a:ext cx="8458200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</a:pPr>
            <a:r>
              <a:rPr kumimoji="1" lang="zh-CN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zh-CN" sz="2400" b="1" dirty="0" smtClean="0">
                <a:latin typeface="Times New Roman" pitchFamily="18" charset="0"/>
              </a:rPr>
              <a:t>场效应</a:t>
            </a:r>
            <a:r>
              <a:rPr kumimoji="1" lang="zh-CN" altLang="zh-CN" sz="2400" b="1" dirty="0">
                <a:latin typeface="Times New Roman" pitchFamily="18" charset="0"/>
              </a:rPr>
              <a:t>管有三个极：源极（</a:t>
            </a:r>
            <a:r>
              <a:rPr kumimoji="1" lang="en-US" altLang="zh-CN" sz="2400" b="1" dirty="0">
                <a:latin typeface="Times New Roman" pitchFamily="18" charset="0"/>
              </a:rPr>
              <a:t>s</a:t>
            </a:r>
            <a:r>
              <a:rPr kumimoji="1" lang="zh-CN" altLang="zh-CN" sz="2400" b="1" dirty="0"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</a:rPr>
              <a:t>、栅极（</a:t>
            </a:r>
            <a:r>
              <a:rPr kumimoji="1" lang="en-US" altLang="zh-CN" sz="2400" b="1" dirty="0">
                <a:latin typeface="Times New Roman" pitchFamily="18" charset="0"/>
              </a:rPr>
              <a:t>g</a:t>
            </a:r>
            <a:r>
              <a:rPr kumimoji="1" lang="zh-CN" altLang="en-US" sz="2400" b="1" dirty="0">
                <a:latin typeface="Times New Roman" pitchFamily="18" charset="0"/>
              </a:rPr>
              <a:t>）、漏极（</a:t>
            </a:r>
            <a:r>
              <a:rPr kumimoji="1" lang="en-US" altLang="zh-CN" sz="2400" b="1" dirty="0">
                <a:latin typeface="Times New Roman" pitchFamily="18" charset="0"/>
              </a:rPr>
              <a:t>d</a:t>
            </a:r>
            <a:r>
              <a:rPr kumimoji="1" lang="zh-CN" altLang="en-US" sz="2400" b="1" dirty="0">
                <a:latin typeface="Times New Roman" pitchFamily="18" charset="0"/>
              </a:rPr>
              <a:t>），对应于晶体管的</a:t>
            </a:r>
            <a:r>
              <a:rPr kumimoji="1" lang="en-US" altLang="zh-CN" sz="2400" b="1" dirty="0">
                <a:latin typeface="Times New Roman" pitchFamily="18" charset="0"/>
              </a:rPr>
              <a:t>e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c</a:t>
            </a:r>
            <a:r>
              <a:rPr kumimoji="1" lang="zh-CN" altLang="en-US" sz="2400" b="1" dirty="0">
                <a:latin typeface="Times New Roman" pitchFamily="18" charset="0"/>
              </a:rPr>
              <a:t>；有</a:t>
            </a:r>
            <a:r>
              <a:rPr kumimoji="1" lang="zh-CN" altLang="zh-CN" sz="2400" b="1" dirty="0">
                <a:latin typeface="Times New Roman" pitchFamily="18" charset="0"/>
              </a:rPr>
              <a:t>三个工作区域：截止区、恒流区、可变电阻区，对应于</a:t>
            </a:r>
            <a:r>
              <a:rPr kumimoji="1" lang="zh-CN" altLang="en-US" sz="2400" b="1" dirty="0">
                <a:latin typeface="Times New Roman" pitchFamily="18" charset="0"/>
              </a:rPr>
              <a:t>晶体</a:t>
            </a:r>
            <a:r>
              <a:rPr kumimoji="1" lang="zh-CN" altLang="zh-CN" sz="2400" b="1" dirty="0">
                <a:latin typeface="Times New Roman" pitchFamily="18" charset="0"/>
              </a:rPr>
              <a:t>管的截止区、放大区、饱和区。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731838" y="35687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b="0">
                <a:latin typeface="华文行楷" pitchFamily="2" charset="-122"/>
                <a:ea typeface="华文行楷" pitchFamily="2" charset="-122"/>
              </a:rPr>
              <a:t>1. </a:t>
            </a:r>
            <a:r>
              <a:rPr kumimoji="1" lang="zh-CN" altLang="en-US" sz="2800" b="0">
                <a:latin typeface="华文行楷" pitchFamily="2" charset="-122"/>
                <a:ea typeface="华文行楷" pitchFamily="2" charset="-122"/>
              </a:rPr>
              <a:t>结型场效应管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12838" y="4330700"/>
            <a:ext cx="1765300" cy="1447800"/>
            <a:chOff x="679" y="2469"/>
            <a:chExt cx="1112" cy="912"/>
          </a:xfrm>
        </p:grpSpPr>
        <p:pic>
          <p:nvPicPr>
            <p:cNvPr id="129030" name="Picture 6" descr="Dz010413"/>
            <p:cNvPicPr>
              <a:picLocks noChangeAspect="1" noChangeArrowheads="1"/>
            </p:cNvPicPr>
            <p:nvPr/>
          </p:nvPicPr>
          <p:blipFill>
            <a:blip r:embed="rId2" cstate="print"/>
            <a:srcRect t="2077" r="87846" b="89021"/>
            <a:stretch>
              <a:fillRect/>
            </a:stretch>
          </p:blipFill>
          <p:spPr bwMode="auto">
            <a:xfrm>
              <a:off x="1063" y="2469"/>
              <a:ext cx="728" cy="912"/>
            </a:xfrm>
            <a:prstGeom prst="rect">
              <a:avLst/>
            </a:prstGeom>
            <a:noFill/>
          </p:spPr>
        </p:pic>
        <p:sp>
          <p:nvSpPr>
            <p:cNvPr id="129031" name="Text Box 7"/>
            <p:cNvSpPr txBox="1">
              <a:spLocks noChangeArrowheads="1"/>
            </p:cNvSpPr>
            <p:nvPr/>
          </p:nvSpPr>
          <p:spPr bwMode="auto">
            <a:xfrm>
              <a:off x="679" y="2565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latin typeface="Times New Roman" pitchFamily="18" charset="0"/>
                </a:rPr>
                <a:t>符号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779838" y="3644900"/>
            <a:ext cx="3573462" cy="2438400"/>
            <a:chOff x="2359" y="2037"/>
            <a:chExt cx="2251" cy="1536"/>
          </a:xfrm>
        </p:grpSpPr>
        <p:pic>
          <p:nvPicPr>
            <p:cNvPr id="129033" name="Picture 9" descr="Dz0104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75" y="2037"/>
              <a:ext cx="1435" cy="1536"/>
            </a:xfrm>
            <a:prstGeom prst="rect">
              <a:avLst/>
            </a:prstGeom>
            <a:noFill/>
          </p:spPr>
        </p:pic>
        <p:sp>
          <p:nvSpPr>
            <p:cNvPr id="129034" name="Text Box 10"/>
            <p:cNvSpPr txBox="1">
              <a:spLocks noChangeArrowheads="1"/>
            </p:cNvSpPr>
            <p:nvPr/>
          </p:nvSpPr>
          <p:spPr bwMode="auto">
            <a:xfrm>
              <a:off x="2359" y="2037"/>
              <a:ext cx="11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结构示意图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46563" y="3552825"/>
            <a:ext cx="3074987" cy="2760663"/>
            <a:chOff x="2653" y="1979"/>
            <a:chExt cx="1937" cy="1739"/>
          </a:xfrm>
        </p:grpSpPr>
        <p:sp>
          <p:nvSpPr>
            <p:cNvPr id="129040" name="Text Box 16"/>
            <p:cNvSpPr txBox="1">
              <a:spLocks noChangeArrowheads="1"/>
            </p:cNvSpPr>
            <p:nvPr/>
          </p:nvSpPr>
          <p:spPr bwMode="auto">
            <a:xfrm>
              <a:off x="2653" y="2659"/>
              <a:ext cx="59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A50021"/>
                  </a:solidFill>
                  <a:latin typeface="Times New Roman" pitchFamily="18" charset="0"/>
                </a:rPr>
                <a:t>栅极</a:t>
              </a:r>
            </a:p>
          </p:txBody>
        </p:sp>
        <p:sp>
          <p:nvSpPr>
            <p:cNvPr id="129041" name="Text Box 17"/>
            <p:cNvSpPr txBox="1">
              <a:spLocks noChangeArrowheads="1"/>
            </p:cNvSpPr>
            <p:nvPr/>
          </p:nvSpPr>
          <p:spPr bwMode="auto">
            <a:xfrm>
              <a:off x="4014" y="1979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A50021"/>
                  </a:solidFill>
                  <a:latin typeface="Times New Roman" pitchFamily="18" charset="0"/>
                </a:rPr>
                <a:t>漏极</a:t>
              </a:r>
            </a:p>
          </p:txBody>
        </p:sp>
        <p:sp>
          <p:nvSpPr>
            <p:cNvPr id="129042" name="Text Box 18"/>
            <p:cNvSpPr txBox="1">
              <a:spLocks noChangeArrowheads="1"/>
            </p:cNvSpPr>
            <p:nvPr/>
          </p:nvSpPr>
          <p:spPr bwMode="auto">
            <a:xfrm>
              <a:off x="3969" y="3430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A50021"/>
                  </a:solidFill>
                  <a:latin typeface="Times New Roman" pitchFamily="18" charset="0"/>
                </a:rPr>
                <a:t>源极</a:t>
              </a:r>
            </a:p>
          </p:txBody>
        </p:sp>
      </p:grpSp>
      <p:sp>
        <p:nvSpPr>
          <p:cNvPr id="129043" name="AutoShape 19"/>
          <p:cNvSpPr>
            <a:spLocks/>
          </p:cNvSpPr>
          <p:nvPr/>
        </p:nvSpPr>
        <p:spPr bwMode="auto">
          <a:xfrm>
            <a:off x="4030663" y="5711825"/>
            <a:ext cx="914400" cy="838200"/>
          </a:xfrm>
          <a:prstGeom prst="borderCallout2">
            <a:avLst>
              <a:gd name="adj1" fmla="val 13634"/>
              <a:gd name="adj2" fmla="val 108333"/>
              <a:gd name="adj3" fmla="val 13634"/>
              <a:gd name="adj4" fmla="val 170315"/>
              <a:gd name="adj5" fmla="val -76134"/>
              <a:gd name="adj6" fmla="val 234204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>
                <a:latin typeface="Verdana" pitchFamily="34" charset="0"/>
              </a:rPr>
              <a:t>导电沟道</a:t>
            </a:r>
          </a:p>
        </p:txBody>
      </p:sp>
      <p:sp>
        <p:nvSpPr>
          <p:cNvPr id="129044" name="Text Box 20"/>
          <p:cNvSpPr txBox="1">
            <a:spLocks noChangeArrowheads="1"/>
          </p:cNvSpPr>
          <p:nvPr/>
        </p:nvSpPr>
        <p:spPr bwMode="auto">
          <a:xfrm>
            <a:off x="1071538" y="1412875"/>
            <a:ext cx="7604150" cy="6524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华文行楷" pitchFamily="2" charset="-122"/>
              </a:rPr>
              <a:t>单极型管∶</a:t>
            </a:r>
            <a:r>
              <a:rPr kumimoji="1" lang="zh-CN" altLang="en-US" sz="2400" b="1" dirty="0">
                <a:latin typeface="Times New Roman" pitchFamily="18" charset="0"/>
              </a:rPr>
              <a:t>噪声小、抗辐射能力强、低电压工作</a:t>
            </a:r>
            <a:endParaRPr kumimoji="1" lang="zh-CN" altLang="en-US" sz="2800" b="1" dirty="0"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build="p" autoUpdateAnimBg="0"/>
      <p:bldP spid="129043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1081088" y="1920875"/>
          <a:ext cx="1649412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7" name="Photo Editor 照片" r:id="rId3" imgW="6144483" imgH="8238095" progId="MSPhotoEd.3">
                  <p:embed/>
                </p:oleObj>
              </mc:Choice>
              <mc:Fallback>
                <p:oleObj name="Photo Editor 照片" r:id="rId3" imgW="6144483" imgH="8238095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920875"/>
                        <a:ext cx="1649412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1" name="Rectangle 3"/>
          <p:cNvSpPr>
            <a:spLocks noGrp="1" noChangeArrowheads="1"/>
          </p:cNvSpPr>
          <p:nvPr>
            <p:ph type="title"/>
          </p:nvPr>
        </p:nvSpPr>
        <p:spPr>
          <a:xfrm>
            <a:off x="490538" y="930275"/>
            <a:ext cx="8077200" cy="68580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栅</a:t>
            </a:r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源电压对导电沟道宽度的控制作用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00338" y="1844675"/>
            <a:ext cx="2743200" cy="2081213"/>
            <a:chOff x="1680" y="1056"/>
            <a:chExt cx="1728" cy="1311"/>
          </a:xfrm>
        </p:grpSpPr>
        <p:graphicFrame>
          <p:nvGraphicFramePr>
            <p:cNvPr id="130053" name="Object 5"/>
            <p:cNvGraphicFramePr>
              <a:graphicFrameLocks noChangeAspect="1"/>
            </p:cNvGraphicFramePr>
            <p:nvPr/>
          </p:nvGraphicFramePr>
          <p:xfrm>
            <a:off x="1920" y="1056"/>
            <a:ext cx="1488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28" name="Photo Editor 照片" r:id="rId5" imgW="9307224" imgH="8202170" progId="MSPhotoEd.3">
                    <p:embed/>
                  </p:oleObj>
                </mc:Choice>
                <mc:Fallback>
                  <p:oleObj name="Photo Editor 照片" r:id="rId5" imgW="9307224" imgH="8202170" progId="MSPhotoEd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056"/>
                          <a:ext cx="1488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54" name="AutoShape 6"/>
            <p:cNvSpPr>
              <a:spLocks noChangeArrowheads="1"/>
            </p:cNvSpPr>
            <p:nvPr/>
          </p:nvSpPr>
          <p:spPr bwMode="auto">
            <a:xfrm>
              <a:off x="1680" y="1680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rgbClr val="CCFFFF"/>
            </a:solidFill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443538" y="1844675"/>
            <a:ext cx="2743200" cy="2154238"/>
            <a:chOff x="3408" y="1056"/>
            <a:chExt cx="1728" cy="1357"/>
          </a:xfrm>
        </p:grpSpPr>
        <p:graphicFrame>
          <p:nvGraphicFramePr>
            <p:cNvPr id="130056" name="Object 8"/>
            <p:cNvGraphicFramePr>
              <a:graphicFrameLocks noChangeAspect="1"/>
            </p:cNvGraphicFramePr>
            <p:nvPr/>
          </p:nvGraphicFramePr>
          <p:xfrm>
            <a:off x="3648" y="1056"/>
            <a:ext cx="1488" cy="1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729" name="Photo Editor 照片" r:id="rId7" imgW="9038095" imgH="8238095" progId="MSPhotoEd.3">
                    <p:embed/>
                  </p:oleObj>
                </mc:Choice>
                <mc:Fallback>
                  <p:oleObj name="Photo Editor 照片" r:id="rId7" imgW="9038095" imgH="8238095" progId="MSPhotoEd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056"/>
                          <a:ext cx="1488" cy="1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57" name="AutoShape 9"/>
            <p:cNvSpPr>
              <a:spLocks noChangeArrowheads="1"/>
            </p:cNvSpPr>
            <p:nvPr/>
          </p:nvSpPr>
          <p:spPr bwMode="auto">
            <a:xfrm>
              <a:off x="3408" y="1680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rgbClr val="CCFFFF"/>
            </a:solidFill>
            <a:ln w="28575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1100138" y="42830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沟道最宽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547938" y="4283075"/>
            <a:ext cx="2743200" cy="466725"/>
            <a:chOff x="1584" y="2592"/>
            <a:chExt cx="1728" cy="294"/>
          </a:xfrm>
        </p:grpSpPr>
        <p:sp>
          <p:nvSpPr>
            <p:cNvPr id="130060" name="AutoShape 12"/>
            <p:cNvSpPr>
              <a:spLocks noChangeArrowheads="1"/>
            </p:cNvSpPr>
            <p:nvPr/>
          </p:nvSpPr>
          <p:spPr bwMode="auto">
            <a:xfrm>
              <a:off x="1584" y="2688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00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0061" name="Text Box 13"/>
            <p:cNvSpPr txBox="1">
              <a:spLocks noChangeArrowheads="1"/>
            </p:cNvSpPr>
            <p:nvPr/>
          </p:nvSpPr>
          <p:spPr bwMode="auto">
            <a:xfrm>
              <a:off x="2352" y="2592"/>
              <a:ext cx="960" cy="294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沟道变窄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397500" y="4029075"/>
            <a:ext cx="2895600" cy="831850"/>
            <a:chOff x="3216" y="2448"/>
            <a:chExt cx="1824" cy="524"/>
          </a:xfrm>
        </p:grpSpPr>
        <p:sp>
          <p:nvSpPr>
            <p:cNvPr id="130063" name="AutoShape 15"/>
            <p:cNvSpPr>
              <a:spLocks noChangeArrowheads="1"/>
            </p:cNvSpPr>
            <p:nvPr/>
          </p:nvSpPr>
          <p:spPr bwMode="auto">
            <a:xfrm>
              <a:off x="3216" y="2688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00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0064" name="Text Box 16"/>
            <p:cNvSpPr txBox="1">
              <a:spLocks noChangeArrowheads="1"/>
            </p:cNvSpPr>
            <p:nvPr/>
          </p:nvSpPr>
          <p:spPr bwMode="auto">
            <a:xfrm>
              <a:off x="4080" y="2448"/>
              <a:ext cx="960" cy="524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沟道消失称为夹断</a:t>
              </a:r>
            </a:p>
          </p:txBody>
        </p:sp>
      </p:grpSp>
      <p:sp>
        <p:nvSpPr>
          <p:cNvPr id="130065" name="Text Box 17"/>
          <p:cNvSpPr txBox="1">
            <a:spLocks noChangeArrowheads="1"/>
          </p:cNvSpPr>
          <p:nvPr/>
        </p:nvSpPr>
        <p:spPr bwMode="auto">
          <a:xfrm>
            <a:off x="857224" y="5121275"/>
            <a:ext cx="73485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b="1" i="1" dirty="0">
                <a:solidFill>
                  <a:srgbClr val="CC0066"/>
                </a:solidFill>
                <a:latin typeface="Times New Roman" pitchFamily="18" charset="0"/>
              </a:rPr>
              <a:t>   </a:t>
            </a:r>
            <a:r>
              <a:rPr kumimoji="1" lang="en-US" altLang="zh-CN" sz="2400" b="1" i="1" dirty="0" smtClean="0">
                <a:solidFill>
                  <a:srgbClr val="CC0066"/>
                </a:solidFill>
                <a:latin typeface="Times New Roman" pitchFamily="18" charset="0"/>
              </a:rPr>
              <a:t>     </a:t>
            </a:r>
            <a:r>
              <a:rPr kumimoji="1" lang="en-US" altLang="zh-CN" sz="2400" b="1" i="1" dirty="0" err="1" smtClean="0">
                <a:solidFill>
                  <a:srgbClr val="A50021"/>
                </a:solidFill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 smtClean="0">
                <a:solidFill>
                  <a:srgbClr val="A50021"/>
                </a:solidFill>
                <a:latin typeface="Times New Roman" pitchFamily="18" charset="0"/>
              </a:rPr>
              <a:t>GS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可以控制导电沟道的宽度。为什么</a:t>
            </a:r>
            <a:r>
              <a:rPr kumimoji="1" lang="en-US" altLang="zh-CN" sz="2400" b="1" dirty="0">
                <a:solidFill>
                  <a:srgbClr val="A50021"/>
                </a:solidFill>
                <a:latin typeface="Times New Roman" pitchFamily="18" charset="0"/>
              </a:rPr>
              <a:t>g-s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必须加负电压？</a:t>
            </a:r>
          </a:p>
        </p:txBody>
      </p:sp>
      <p:sp>
        <p:nvSpPr>
          <p:cNvPr id="130066" name="AutoShape 18"/>
          <p:cNvSpPr>
            <a:spLocks/>
          </p:cNvSpPr>
          <p:nvPr/>
        </p:nvSpPr>
        <p:spPr bwMode="auto">
          <a:xfrm>
            <a:off x="4749800" y="3741738"/>
            <a:ext cx="1219200" cy="466725"/>
          </a:xfrm>
          <a:prstGeom prst="borderCallout1">
            <a:avLst>
              <a:gd name="adj1" fmla="val 24491"/>
              <a:gd name="adj2" fmla="val 106250"/>
              <a:gd name="adj3" fmla="val -43537"/>
              <a:gd name="adj4" fmla="val 111588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kumimoji="1" lang="en-US" altLang="zh-CN" sz="2000" b="1" i="1" dirty="0">
                <a:latin typeface="Times New Roman" pitchFamily="18" charset="0"/>
              </a:rPr>
              <a:t>U</a:t>
            </a:r>
            <a:r>
              <a:rPr kumimoji="1" lang="en-US" altLang="zh-CN" sz="2000" b="1" baseline="-25000" dirty="0">
                <a:latin typeface="Times New Roman" pitchFamily="18" charset="0"/>
              </a:rPr>
              <a:t>GS</a:t>
            </a:r>
            <a:r>
              <a:rPr kumimoji="1" lang="zh-CN" altLang="en-US" sz="2000" b="1" baseline="-25000" dirty="0">
                <a:latin typeface="Times New Roman" pitchFamily="18" charset="0"/>
              </a:rPr>
              <a:t>（</a:t>
            </a:r>
            <a:r>
              <a:rPr kumimoji="1" lang="en-US" altLang="zh-CN" sz="2000" b="1" baseline="-25000" dirty="0">
                <a:latin typeface="Times New Roman" pitchFamily="18" charset="0"/>
              </a:rPr>
              <a:t>off</a:t>
            </a:r>
            <a:r>
              <a:rPr kumimoji="1" lang="zh-CN" altLang="en-US" sz="2000" b="1" baseline="-25000" dirty="0">
                <a:latin typeface="Times New Roman" pitchFamily="18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8" grpId="0" build="p" autoUpdateAnimBg="0"/>
      <p:bldP spid="130065" grpId="0" build="p" autoUpdateAnimBg="0"/>
      <p:bldP spid="130066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4" name="Object 2"/>
          <p:cNvGraphicFramePr>
            <a:graphicFrameLocks noChangeAspect="1"/>
          </p:cNvGraphicFramePr>
          <p:nvPr/>
        </p:nvGraphicFramePr>
        <p:xfrm>
          <a:off x="881063" y="3906838"/>
          <a:ext cx="2971800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1" name="Photo Editor 照片" r:id="rId3" imgW="10980952" imgH="8352381" progId="MSPhotoEd.3">
                  <p:embed/>
                </p:oleObj>
              </mc:Choice>
              <mc:Fallback>
                <p:oleObj name="Photo Editor 照片" r:id="rId3" imgW="10980952" imgH="835238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3906838"/>
                        <a:ext cx="2971800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785794"/>
            <a:ext cx="8229600" cy="53340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漏</a:t>
            </a:r>
            <a:r>
              <a:rPr lang="en-US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源电压对漏极电流的影响</a:t>
            </a:r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971550" y="1557338"/>
          <a:ext cx="304800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2" name="Photo Editor 照片" r:id="rId5" imgW="13380952" imgH="9573961" progId="MSPhotoEd.3">
                  <p:embed/>
                </p:oleObj>
              </mc:Choice>
              <mc:Fallback>
                <p:oleObj name="Photo Editor 照片" r:id="rId5" imgW="13380952" imgH="957396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097" t="5000" r="8411" b="6876"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3048000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7" name="AutoShape 5"/>
          <p:cNvSpPr>
            <a:spLocks/>
          </p:cNvSpPr>
          <p:nvPr/>
        </p:nvSpPr>
        <p:spPr bwMode="auto">
          <a:xfrm>
            <a:off x="3616325" y="3906838"/>
            <a:ext cx="4953000" cy="450856"/>
          </a:xfrm>
          <a:prstGeom prst="borderCallout1">
            <a:avLst>
              <a:gd name="adj1" fmla="val 21431"/>
              <a:gd name="adj2" fmla="val -1537"/>
              <a:gd name="adj3" fmla="val -265477"/>
              <a:gd name="adj4" fmla="val -23111"/>
            </a:avLst>
          </a:prstGeom>
          <a:solidFill>
            <a:srgbClr val="FFFFCC"/>
          </a:solidFill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/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＞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000" b="1" baseline="-2500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itchFamily="18" charset="0"/>
              </a:rPr>
              <a:t>off</a:t>
            </a:r>
            <a:r>
              <a:rPr lang="zh-CN" altLang="en-US" sz="2000" b="1" baseline="-25000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且不变，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itchFamily="18" charset="0"/>
              </a:rPr>
              <a:t>DD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增大，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增大。</a:t>
            </a:r>
            <a:endParaRPr kumimoji="1" lang="zh-CN" altLang="en-US" sz="2000" b="1" dirty="0">
              <a:latin typeface="Times New Roman" pitchFamily="18" charset="0"/>
            </a:endParaRPr>
          </a:p>
        </p:txBody>
      </p:sp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4840288" y="1603375"/>
          <a:ext cx="2971800" cy="225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3" name="Photo Editor 照片" r:id="rId7" imgW="10904762" imgH="8276190" progId="MSPhotoEd.3">
                  <p:embed/>
                </p:oleObj>
              </mc:Choice>
              <mc:Fallback>
                <p:oleObj name="Photo Editor 照片" r:id="rId7" imgW="10904762" imgH="8276190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288" y="1603375"/>
                        <a:ext cx="2971800" cy="225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9" name="AutoShape 7"/>
          <p:cNvSpPr>
            <a:spLocks/>
          </p:cNvSpPr>
          <p:nvPr/>
        </p:nvSpPr>
        <p:spPr bwMode="auto">
          <a:xfrm>
            <a:off x="7524750" y="1481138"/>
            <a:ext cx="1120775" cy="444500"/>
          </a:xfrm>
          <a:prstGeom prst="borderCallout1">
            <a:avLst>
              <a:gd name="adj1" fmla="val 25713"/>
              <a:gd name="adj2" fmla="val -6801"/>
              <a:gd name="adj3" fmla="val 114287"/>
              <a:gd name="adj4" fmla="val -108782"/>
            </a:avLst>
          </a:prstGeom>
          <a:solidFill>
            <a:srgbClr val="FFFFCC"/>
          </a:solidFill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itchFamily="18" charset="0"/>
              </a:rPr>
              <a:t>预夹断</a:t>
            </a: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3832225" y="1285860"/>
            <a:ext cx="1917700" cy="461665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i="1" dirty="0" err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Times New Roman" pitchFamily="18" charset="0"/>
              </a:rPr>
              <a:t>GD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＝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itchFamily="18" charset="0"/>
              </a:rPr>
              <a:t>off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</a:p>
        </p:txBody>
      </p:sp>
      <p:sp>
        <p:nvSpPr>
          <p:cNvPr id="131081" name="AutoShape 9"/>
          <p:cNvSpPr>
            <a:spLocks/>
          </p:cNvSpPr>
          <p:nvPr/>
        </p:nvSpPr>
        <p:spPr bwMode="auto">
          <a:xfrm>
            <a:off x="3867150" y="4605338"/>
            <a:ext cx="4718050" cy="990600"/>
          </a:xfrm>
          <a:prstGeom prst="borderCallout1">
            <a:avLst>
              <a:gd name="adj1" fmla="val 11537"/>
              <a:gd name="adj2" fmla="val -1616"/>
              <a:gd name="adj3" fmla="val 27884"/>
              <a:gd name="adj4" fmla="val -33847"/>
            </a:avLst>
          </a:prstGeom>
          <a:solidFill>
            <a:srgbClr val="FFFFCC"/>
          </a:solidFill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lang="en-US" altLang="zh-CN" sz="2000" b="1" i="1" dirty="0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altLang="zh-CN" sz="2000" b="1" baseline="-25000" dirty="0" smtClean="0">
                <a:solidFill>
                  <a:srgbClr val="000000"/>
                </a:solidFill>
                <a:latin typeface="Times New Roman" pitchFamily="18" charset="0"/>
              </a:rPr>
              <a:t>DD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的增大，几乎全部用来克服沟道的电阻，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几乎不变，进入恒流区，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几乎仅仅决定于</a:t>
            </a:r>
            <a:r>
              <a:rPr lang="en-US" altLang="zh-CN" sz="2000" b="1" i="1" dirty="0" err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131082" name="Text Box 10"/>
          <p:cNvSpPr txBox="1">
            <a:spLocks noChangeArrowheads="1"/>
          </p:cNvSpPr>
          <p:nvPr/>
        </p:nvSpPr>
        <p:spPr bwMode="auto">
          <a:xfrm>
            <a:off x="3544888" y="5707063"/>
            <a:ext cx="57912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</a:rPr>
              <a:t>场效应管工作在恒流区的条件是什么？</a:t>
            </a:r>
          </a:p>
        </p:txBody>
      </p:sp>
      <p:sp>
        <p:nvSpPr>
          <p:cNvPr id="131083" name="Text Box 11"/>
          <p:cNvSpPr txBox="1">
            <a:spLocks noChangeArrowheads="1"/>
          </p:cNvSpPr>
          <p:nvPr/>
        </p:nvSpPr>
        <p:spPr bwMode="auto">
          <a:xfrm>
            <a:off x="285720" y="1357298"/>
            <a:ext cx="1981184" cy="461665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i="1" dirty="0" err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solidFill>
                  <a:srgbClr val="000000"/>
                </a:solidFill>
                <a:latin typeface="Times New Roman" pitchFamily="18" charset="0"/>
              </a:rPr>
              <a:t>GD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&gt;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itchFamily="18" charset="0"/>
              </a:rPr>
              <a:t>off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</a:p>
        </p:txBody>
      </p:sp>
      <p:sp>
        <p:nvSpPr>
          <p:cNvPr id="131084" name="Text Box 12"/>
          <p:cNvSpPr txBox="1">
            <a:spLocks noChangeArrowheads="1"/>
          </p:cNvSpPr>
          <p:nvPr/>
        </p:nvSpPr>
        <p:spPr bwMode="auto">
          <a:xfrm>
            <a:off x="304800" y="3714752"/>
            <a:ext cx="1801813" cy="461665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GD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</a:rPr>
              <a:t>&lt;</a:t>
            </a:r>
            <a:r>
              <a:rPr lang="en-US" altLang="zh-CN" sz="2400" b="1" i="1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GS</a:t>
            </a:r>
            <a:r>
              <a:rPr lang="zh-CN" altLang="en-US" sz="2400" b="1" baseline="-25000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itchFamily="18" charset="0"/>
              </a:rPr>
              <a:t>off</a:t>
            </a:r>
            <a:r>
              <a:rPr lang="zh-CN" altLang="en-US" sz="2400" b="1" baseline="-25000">
                <a:solidFill>
                  <a:srgbClr val="000000"/>
                </a:solidFill>
                <a:latin typeface="Times New Roman" pitchFamily="18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7" grpId="0" animBg="1" autoUpdateAnimBg="0"/>
      <p:bldP spid="131079" grpId="0" animBg="1" autoUpdateAnimBg="0"/>
      <p:bldP spid="131080" grpId="0" animBg="1" autoUpdateAnimBg="0"/>
      <p:bldP spid="131081" grpId="0" animBg="1" autoUpdateAnimBg="0"/>
      <p:bldP spid="131082" grpId="0" autoUpdateAnimBg="0"/>
      <p:bldP spid="131083" grpId="0" animBg="1" autoUpdateAnimBg="0"/>
      <p:bldP spid="131084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Dz010413"/>
          <p:cNvPicPr>
            <a:picLocks noChangeAspect="1" noChangeArrowheads="1"/>
          </p:cNvPicPr>
          <p:nvPr/>
        </p:nvPicPr>
        <p:blipFill>
          <a:blip r:embed="rId4" cstate="print"/>
          <a:srcRect l="33928" r="44804" b="88428"/>
          <a:stretch>
            <a:fillRect/>
          </a:stretch>
        </p:blipFill>
        <p:spPr bwMode="auto">
          <a:xfrm>
            <a:off x="1331913" y="3284538"/>
            <a:ext cx="2895600" cy="2690812"/>
          </a:xfrm>
          <a:prstGeom prst="rect">
            <a:avLst/>
          </a:prstGeom>
          <a:noFill/>
        </p:spPr>
      </p:pic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762000" y="1655763"/>
          <a:ext cx="25908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5" name="Equation" r:id="rId5" imgW="1180800" imgH="304560" progId="Equation.3">
                  <p:embed/>
                </p:oleObj>
              </mc:Choice>
              <mc:Fallback>
                <p:oleObj name="Equation" r:id="rId5" imgW="118080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55763"/>
                        <a:ext cx="2590800" cy="6699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0" name="AutoShape 4"/>
          <p:cNvSpPr>
            <a:spLocks/>
          </p:cNvSpPr>
          <p:nvPr/>
        </p:nvSpPr>
        <p:spPr bwMode="auto">
          <a:xfrm>
            <a:off x="722313" y="4503738"/>
            <a:ext cx="762000" cy="685800"/>
          </a:xfrm>
          <a:prstGeom prst="borderCallout2">
            <a:avLst>
              <a:gd name="adj1" fmla="val 16667"/>
              <a:gd name="adj2" fmla="val 110000"/>
              <a:gd name="adj3" fmla="val 16667"/>
              <a:gd name="adj4" fmla="val 143958"/>
              <a:gd name="adj5" fmla="val 156250"/>
              <a:gd name="adj6" fmla="val 178125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>
                <a:solidFill>
                  <a:srgbClr val="000000"/>
                </a:solidFill>
                <a:latin typeface="Times New Roman" pitchFamily="18" charset="0"/>
              </a:rPr>
              <a:t>夹断电压</a:t>
            </a:r>
          </a:p>
        </p:txBody>
      </p:sp>
      <p:sp>
        <p:nvSpPr>
          <p:cNvPr id="132101" name="AutoShape 5"/>
          <p:cNvSpPr>
            <a:spLocks/>
          </p:cNvSpPr>
          <p:nvPr/>
        </p:nvSpPr>
        <p:spPr bwMode="auto">
          <a:xfrm>
            <a:off x="722313" y="3589338"/>
            <a:ext cx="1066800" cy="762000"/>
          </a:xfrm>
          <a:prstGeom prst="borderCallout2">
            <a:avLst>
              <a:gd name="adj1" fmla="val 15000"/>
              <a:gd name="adj2" fmla="val 107144"/>
              <a:gd name="adj3" fmla="val 15000"/>
              <a:gd name="adj4" fmla="val 167560"/>
              <a:gd name="adj5" fmla="val 55208"/>
              <a:gd name="adj6" fmla="val 230806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>
                <a:latin typeface="Times New Roman" pitchFamily="18" charset="0"/>
              </a:rPr>
              <a:t>漏极饱和电流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7772400" cy="5080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Verdana" pitchFamily="34" charset="0"/>
                <a:ea typeface="华文行楷" pitchFamily="2" charset="-122"/>
              </a:rPr>
              <a:t>转移特性</a:t>
            </a: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457200" y="2493963"/>
            <a:ext cx="891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场效应管工作在恒流区，因而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GS</a:t>
            </a:r>
            <a:r>
              <a:rPr kumimoji="1" lang="zh-CN" altLang="en-US" sz="2400" b="1" dirty="0">
                <a:latin typeface="Times New Roman" pitchFamily="18" charset="0"/>
              </a:rPr>
              <a:t>＞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GS</a:t>
            </a:r>
            <a:r>
              <a:rPr kumimoji="1" lang="zh-CN" altLang="en-US" sz="2400" b="1" baseline="-25000" dirty="0">
                <a:latin typeface="Times New Roman" pitchFamily="18" charset="0"/>
              </a:rPr>
              <a:t>（</a:t>
            </a:r>
            <a:r>
              <a:rPr kumimoji="1" lang="en-US" altLang="zh-CN" sz="2400" b="1" baseline="-25000" dirty="0">
                <a:latin typeface="Times New Roman" pitchFamily="18" charset="0"/>
              </a:rPr>
              <a:t>off</a:t>
            </a:r>
            <a:r>
              <a:rPr kumimoji="1" lang="zh-CN" altLang="en-US" sz="2400" b="1" baseline="-25000" dirty="0"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</a:rPr>
              <a:t>且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GD</a:t>
            </a:r>
            <a:r>
              <a:rPr kumimoji="1" lang="zh-CN" altLang="en-US" sz="2400" b="1" dirty="0">
                <a:latin typeface="Times New Roman" pitchFamily="18" charset="0"/>
              </a:rPr>
              <a:t>＜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GS</a:t>
            </a:r>
            <a:r>
              <a:rPr kumimoji="1" lang="zh-CN" altLang="en-US" sz="2400" b="1" baseline="-25000" dirty="0">
                <a:latin typeface="Times New Roman" pitchFamily="18" charset="0"/>
              </a:rPr>
              <a:t>（</a:t>
            </a:r>
            <a:r>
              <a:rPr kumimoji="1" lang="en-US" altLang="zh-CN" sz="2400" b="1" baseline="-25000" dirty="0">
                <a:latin typeface="Times New Roman" pitchFamily="18" charset="0"/>
              </a:rPr>
              <a:t>off</a:t>
            </a:r>
            <a:r>
              <a:rPr kumimoji="1" lang="zh-CN" altLang="en-US" sz="2400" b="1" baseline="-25000" dirty="0"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</a:rPr>
              <a:t>。</a:t>
            </a:r>
          </a:p>
        </p:txBody>
      </p:sp>
      <p:sp>
        <p:nvSpPr>
          <p:cNvPr id="132104" name="AutoShape 8"/>
          <p:cNvSpPr>
            <a:spLocks/>
          </p:cNvSpPr>
          <p:nvPr/>
        </p:nvSpPr>
        <p:spPr bwMode="auto">
          <a:xfrm>
            <a:off x="4427538" y="3068638"/>
            <a:ext cx="2574925" cy="576262"/>
          </a:xfrm>
          <a:prstGeom prst="borderCallout1">
            <a:avLst>
              <a:gd name="adj1" fmla="val 19833"/>
              <a:gd name="adj2" fmla="val 102958"/>
              <a:gd name="adj3" fmla="val -36917"/>
              <a:gd name="adj4" fmla="val 115292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DG</a:t>
            </a:r>
            <a:r>
              <a:rPr kumimoji="1" lang="zh-CN" altLang="en-US" sz="2400">
                <a:latin typeface="Times New Roman" pitchFamily="18" charset="0"/>
              </a:rPr>
              <a:t>＞－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GS</a:t>
            </a:r>
            <a:r>
              <a:rPr kumimoji="1" lang="zh-CN" altLang="en-US" sz="2400" baseline="-25000">
                <a:latin typeface="Times New Roman" pitchFamily="18" charset="0"/>
              </a:rPr>
              <a:t>（</a:t>
            </a:r>
            <a:r>
              <a:rPr kumimoji="1" lang="en-US" altLang="zh-CN" sz="2400" baseline="-25000">
                <a:latin typeface="Times New Roman" pitchFamily="18" charset="0"/>
              </a:rPr>
              <a:t>off</a:t>
            </a:r>
            <a:r>
              <a:rPr kumimoji="1" lang="zh-CN" altLang="en-US" sz="2400" baseline="-25000">
                <a:latin typeface="Times New Roman" pitchFamily="18" charset="0"/>
              </a:rPr>
              <a:t>）</a:t>
            </a:r>
          </a:p>
        </p:txBody>
      </p:sp>
      <p:graphicFrame>
        <p:nvGraphicFramePr>
          <p:cNvPr id="132105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4427538" y="3789363"/>
          <a:ext cx="2663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6" name="公式" r:id="rId7" imgW="1104840" imgH="241200" progId="Equation.3">
                  <p:embed/>
                </p:oleObj>
              </mc:Choice>
              <mc:Fallback>
                <p:oleObj name="公式" r:id="rId7" imgW="110484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789363"/>
                        <a:ext cx="2663825" cy="5810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10"/>
          <p:cNvGraphicFramePr>
            <a:graphicFrameLocks noChangeAspect="1"/>
          </p:cNvGraphicFramePr>
          <p:nvPr/>
        </p:nvGraphicFramePr>
        <p:xfrm>
          <a:off x="4427538" y="451008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7" name="Equation" r:id="rId9" imgW="1333440" imgH="685800" progId="Equation.3">
                  <p:embed/>
                </p:oleObj>
              </mc:Choice>
              <mc:Fallback>
                <p:oleObj name="Equation" r:id="rId9" imgW="1333440" imgH="685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510088"/>
                        <a:ext cx="2808287" cy="14414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32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animBg="1" autoUpdateAnimBg="0"/>
      <p:bldP spid="132101" grpId="0" animBg="1" autoUpdateAnimBg="0"/>
      <p:bldP spid="132103" grpId="0" build="p" autoUpdateAnimBg="0"/>
      <p:bldP spid="13210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2771775" y="2276475"/>
          <a:ext cx="38862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9" name="Photo Editor 照片" r:id="rId3" imgW="12546176" imgH="8961905" progId="MSPhotoEd.3">
                  <p:embed/>
                </p:oleObj>
              </mc:Choice>
              <mc:Fallback>
                <p:oleObj name="Photo Editor 照片" r:id="rId3" imgW="12546176" imgH="8961905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38862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790575" y="1590675"/>
          <a:ext cx="2286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0" name="Equation" r:id="rId5" imgW="1180800" imgH="304560" progId="Equation.3">
                  <p:embed/>
                </p:oleObj>
              </mc:Choice>
              <mc:Fallback>
                <p:oleObj name="Equation" r:id="rId5" imgW="1180800" imgH="304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590675"/>
                        <a:ext cx="2286000" cy="5905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8" name="Line 4"/>
          <p:cNvSpPr>
            <a:spLocks noChangeShapeType="1"/>
          </p:cNvSpPr>
          <p:nvPr/>
        </p:nvSpPr>
        <p:spPr bwMode="auto">
          <a:xfrm flipV="1">
            <a:off x="4600575" y="2428875"/>
            <a:ext cx="0" cy="2438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134149" name="AutoShape 5"/>
          <p:cNvSpPr>
            <a:spLocks/>
          </p:cNvSpPr>
          <p:nvPr/>
        </p:nvSpPr>
        <p:spPr bwMode="auto">
          <a:xfrm>
            <a:off x="942975" y="2886075"/>
            <a:ext cx="1447800" cy="990600"/>
          </a:xfrm>
          <a:prstGeom prst="borderCallout1">
            <a:avLst>
              <a:gd name="adj1" fmla="val 11537"/>
              <a:gd name="adj2" fmla="val 105264"/>
              <a:gd name="adj3" fmla="val 18588"/>
              <a:gd name="adj4" fmla="val 153292"/>
            </a:avLst>
          </a:prstGeom>
          <a:solidFill>
            <a:srgbClr val="FFFFCC"/>
          </a:solidFill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zh-CN" sz="2000" b="1">
                <a:latin typeface="Times New Roman" pitchFamily="18" charset="0"/>
              </a:rPr>
              <a:t>g-s</a:t>
            </a:r>
            <a:r>
              <a:rPr lang="zh-CN" altLang="en-US" sz="2000" b="1">
                <a:latin typeface="Times New Roman" pitchFamily="18" charset="0"/>
              </a:rPr>
              <a:t>电压控制</a:t>
            </a:r>
            <a:r>
              <a:rPr lang="en-US" altLang="zh-CN" sz="2000" b="1">
                <a:latin typeface="Times New Roman" pitchFamily="18" charset="0"/>
              </a:rPr>
              <a:t>d-s</a:t>
            </a:r>
            <a:r>
              <a:rPr lang="zh-CN" altLang="en-US" sz="2000" b="1">
                <a:latin typeface="Times New Roman" pitchFamily="18" charset="0"/>
              </a:rPr>
              <a:t>的等效电阻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25" y="836613"/>
            <a:ext cx="7772400" cy="685800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latin typeface="Verdana" pitchFamily="34" charset="0"/>
                <a:ea typeface="华文行楷" pitchFamily="2" charset="-122"/>
              </a:rPr>
              <a:t>输出特性</a:t>
            </a:r>
          </a:p>
        </p:txBody>
      </p:sp>
      <p:graphicFrame>
        <p:nvGraphicFramePr>
          <p:cNvPr id="134151" name="Object 7"/>
          <p:cNvGraphicFramePr>
            <a:graphicFrameLocks noChangeAspect="1"/>
          </p:cNvGraphicFramePr>
          <p:nvPr/>
        </p:nvGraphicFramePr>
        <p:xfrm>
          <a:off x="942975" y="5324475"/>
          <a:ext cx="2133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1" name="Equation" r:id="rId7" imgW="1168200" imgH="431640" progId="Equation.3">
                  <p:embed/>
                </p:oleObj>
              </mc:Choice>
              <mc:Fallback>
                <p:oleObj name="Equation" r:id="rId7" imgW="11682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5324475"/>
                        <a:ext cx="2133600" cy="7874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Freeform 8"/>
          <p:cNvSpPr>
            <a:spLocks/>
          </p:cNvSpPr>
          <p:nvPr/>
        </p:nvSpPr>
        <p:spPr bwMode="auto">
          <a:xfrm>
            <a:off x="3076575" y="2428875"/>
            <a:ext cx="838200" cy="2362200"/>
          </a:xfrm>
          <a:custGeom>
            <a:avLst/>
            <a:gdLst/>
            <a:ahLst/>
            <a:cxnLst>
              <a:cxn ang="0">
                <a:pos x="0" y="1488"/>
              </a:cxn>
              <a:cxn ang="0">
                <a:pos x="336" y="1200"/>
              </a:cxn>
              <a:cxn ang="0">
                <a:pos x="528" y="0"/>
              </a:cxn>
            </a:cxnLst>
            <a:rect l="0" t="0" r="r" b="b"/>
            <a:pathLst>
              <a:path w="528" h="1488">
                <a:moveTo>
                  <a:pt x="0" y="1488"/>
                </a:moveTo>
                <a:cubicBezTo>
                  <a:pt x="124" y="1468"/>
                  <a:pt x="248" y="1448"/>
                  <a:pt x="336" y="1200"/>
                </a:cubicBezTo>
                <a:cubicBezTo>
                  <a:pt x="424" y="952"/>
                  <a:pt x="496" y="200"/>
                  <a:pt x="528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134153" name="AutoShape 9"/>
          <p:cNvSpPr>
            <a:spLocks/>
          </p:cNvSpPr>
          <p:nvPr/>
        </p:nvSpPr>
        <p:spPr bwMode="auto">
          <a:xfrm>
            <a:off x="4295775" y="1666875"/>
            <a:ext cx="3352800" cy="457200"/>
          </a:xfrm>
          <a:prstGeom prst="borderCallout1">
            <a:avLst>
              <a:gd name="adj1" fmla="val 25000"/>
              <a:gd name="adj2" fmla="val -2273"/>
              <a:gd name="adj3" fmla="val 188889"/>
              <a:gd name="adj4" fmla="val -1212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000" b="1" dirty="0">
                <a:latin typeface="Times New Roman" pitchFamily="18" charset="0"/>
              </a:rPr>
              <a:t>预夹断轨迹，</a:t>
            </a:r>
            <a:r>
              <a:rPr kumimoji="1" lang="en-US" altLang="zh-CN" sz="2000" b="1" i="1" dirty="0" err="1">
                <a:latin typeface="Times New Roman" pitchFamily="18" charset="0"/>
              </a:rPr>
              <a:t>u</a:t>
            </a:r>
            <a:r>
              <a:rPr kumimoji="1" lang="en-US" altLang="zh-CN" sz="2000" b="1" baseline="-25000" dirty="0" err="1">
                <a:latin typeface="Times New Roman" pitchFamily="18" charset="0"/>
              </a:rPr>
              <a:t>GD</a:t>
            </a:r>
            <a:r>
              <a:rPr kumimoji="1" lang="zh-CN" altLang="en-US" sz="2000" b="1" dirty="0">
                <a:latin typeface="Times New Roman" pitchFamily="18" charset="0"/>
              </a:rPr>
              <a:t>＝</a:t>
            </a:r>
            <a:r>
              <a:rPr kumimoji="1" lang="en-US" altLang="zh-CN" sz="2000" b="1" i="1" dirty="0">
                <a:latin typeface="Times New Roman" pitchFamily="18" charset="0"/>
              </a:rPr>
              <a:t>U</a:t>
            </a:r>
            <a:r>
              <a:rPr kumimoji="1" lang="en-US" altLang="zh-CN" sz="2000" b="1" baseline="-25000" dirty="0">
                <a:latin typeface="Times New Roman" pitchFamily="18" charset="0"/>
              </a:rPr>
              <a:t>GS</a:t>
            </a:r>
            <a:r>
              <a:rPr kumimoji="1" lang="zh-CN" altLang="en-US" sz="2000" b="1" baseline="-25000" dirty="0">
                <a:latin typeface="Times New Roman" pitchFamily="18" charset="0"/>
              </a:rPr>
              <a:t>（</a:t>
            </a:r>
            <a:r>
              <a:rPr kumimoji="1" lang="en-US" altLang="zh-CN" sz="2000" b="1" baseline="-25000" dirty="0">
                <a:latin typeface="Times New Roman" pitchFamily="18" charset="0"/>
              </a:rPr>
              <a:t>off</a:t>
            </a:r>
            <a:r>
              <a:rPr kumimoji="1" lang="zh-CN" altLang="en-US" sz="2000" b="1" baseline="-25000" dirty="0">
                <a:latin typeface="Times New Roman" pitchFamily="18" charset="0"/>
              </a:rPr>
              <a:t>）</a:t>
            </a:r>
            <a:endParaRPr kumimoji="1" lang="zh-CN" altLang="en-US" sz="2000" b="1" dirty="0">
              <a:latin typeface="Times New Roman" pitchFamily="18" charset="0"/>
            </a:endParaRP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3152775" y="2809875"/>
            <a:ext cx="4572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800" b="1">
                <a:solidFill>
                  <a:srgbClr val="CC0066"/>
                </a:solidFill>
                <a:latin typeface="Times New Roman" pitchFamily="18" charset="0"/>
              </a:rPr>
              <a:t>可变电阻区</a:t>
            </a:r>
          </a:p>
        </p:txBody>
      </p:sp>
      <p:sp>
        <p:nvSpPr>
          <p:cNvPr id="134155" name="Text Box 11"/>
          <p:cNvSpPr txBox="1">
            <a:spLocks noChangeArrowheads="1"/>
          </p:cNvSpPr>
          <p:nvPr/>
        </p:nvSpPr>
        <p:spPr bwMode="auto">
          <a:xfrm>
            <a:off x="4905375" y="3038475"/>
            <a:ext cx="3810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800" b="1">
                <a:solidFill>
                  <a:srgbClr val="CC0066"/>
                </a:solidFill>
                <a:latin typeface="Times New Roman" pitchFamily="18" charset="0"/>
              </a:rPr>
              <a:t>恒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1800" b="1">
                <a:solidFill>
                  <a:srgbClr val="CC0066"/>
                </a:solidFill>
                <a:latin typeface="Times New Roman" pitchFamily="18" charset="0"/>
              </a:rPr>
              <a:t>流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1800" b="1">
                <a:solidFill>
                  <a:srgbClr val="CC0066"/>
                </a:solidFill>
                <a:latin typeface="Times New Roman" pitchFamily="18" charset="0"/>
              </a:rPr>
              <a:t>区</a:t>
            </a:r>
          </a:p>
        </p:txBody>
      </p:sp>
      <p:sp>
        <p:nvSpPr>
          <p:cNvPr id="134156" name="AutoShape 12"/>
          <p:cNvSpPr>
            <a:spLocks/>
          </p:cNvSpPr>
          <p:nvPr/>
        </p:nvSpPr>
        <p:spPr bwMode="auto">
          <a:xfrm>
            <a:off x="6926262" y="2576513"/>
            <a:ext cx="1503389" cy="690562"/>
          </a:xfrm>
          <a:prstGeom prst="borderCallout1">
            <a:avLst>
              <a:gd name="adj1" fmla="val 16551"/>
              <a:gd name="adj2" fmla="val -5722"/>
              <a:gd name="adj3" fmla="val 81611"/>
              <a:gd name="adj4" fmla="val -115731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altLang="zh-CN" sz="2000" b="1" i="1">
                <a:latin typeface="Times New Roman" pitchFamily="18" charset="0"/>
              </a:rPr>
              <a:t>i</a:t>
            </a:r>
            <a:r>
              <a:rPr lang="en-US" altLang="zh-CN" sz="2000" b="1" baseline="-25000">
                <a:latin typeface="Times New Roman" pitchFamily="18" charset="0"/>
              </a:rPr>
              <a:t>D</a:t>
            </a:r>
            <a:r>
              <a:rPr lang="zh-CN" altLang="en-US" sz="2000" b="1">
                <a:latin typeface="Times New Roman" pitchFamily="18" charset="0"/>
              </a:rPr>
              <a:t>几乎仅决定于</a:t>
            </a:r>
            <a:r>
              <a:rPr lang="en-US" altLang="zh-CN" sz="2000" b="1" i="1">
                <a:latin typeface="Times New Roman" pitchFamily="18" charset="0"/>
              </a:rPr>
              <a:t>u</a:t>
            </a:r>
            <a:r>
              <a:rPr lang="en-US" altLang="zh-CN" sz="2000" b="1" baseline="-25000">
                <a:latin typeface="Times New Roman" pitchFamily="18" charset="0"/>
              </a:rPr>
              <a:t>GS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134157" name="Text Box 13"/>
          <p:cNvSpPr txBox="1">
            <a:spLocks noChangeArrowheads="1"/>
          </p:cNvSpPr>
          <p:nvPr/>
        </p:nvSpPr>
        <p:spPr bwMode="auto">
          <a:xfrm>
            <a:off x="6581775" y="3419475"/>
            <a:ext cx="4572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800" b="1" dirty="0">
                <a:solidFill>
                  <a:srgbClr val="CC0066"/>
                </a:solidFill>
                <a:latin typeface="Times New Roman" pitchFamily="18" charset="0"/>
              </a:rPr>
              <a:t>击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1800" b="1" dirty="0">
                <a:solidFill>
                  <a:srgbClr val="CC0066"/>
                </a:solidFill>
                <a:latin typeface="Times New Roman" pitchFamily="18" charset="0"/>
              </a:rPr>
              <a:t>穿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1800" b="1" dirty="0">
                <a:solidFill>
                  <a:srgbClr val="CC0066"/>
                </a:solidFill>
                <a:latin typeface="Times New Roman" pitchFamily="18" charset="0"/>
              </a:rPr>
              <a:t>区</a:t>
            </a:r>
          </a:p>
        </p:txBody>
      </p:sp>
      <p:sp>
        <p:nvSpPr>
          <p:cNvPr id="134158" name="Text Box 14"/>
          <p:cNvSpPr txBox="1">
            <a:spLocks noChangeArrowheads="1"/>
          </p:cNvSpPr>
          <p:nvPr/>
        </p:nvSpPr>
        <p:spPr bwMode="auto">
          <a:xfrm>
            <a:off x="3762375" y="4867275"/>
            <a:ext cx="205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800" b="1">
                <a:solidFill>
                  <a:srgbClr val="CC0066"/>
                </a:solidFill>
                <a:latin typeface="Times New Roman" pitchFamily="18" charset="0"/>
              </a:rPr>
              <a:t>夹断区（截止区）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91175" y="4410075"/>
            <a:ext cx="2532063" cy="655638"/>
            <a:chOff x="3504" y="2592"/>
            <a:chExt cx="1595" cy="413"/>
          </a:xfrm>
        </p:grpSpPr>
        <p:sp>
          <p:nvSpPr>
            <p:cNvPr id="134160" name="Oval 16"/>
            <p:cNvSpPr>
              <a:spLocks noChangeArrowheads="1"/>
            </p:cNvSpPr>
            <p:nvPr/>
          </p:nvSpPr>
          <p:spPr bwMode="auto">
            <a:xfrm>
              <a:off x="3504" y="2592"/>
              <a:ext cx="336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134161" name="AutoShape 17"/>
            <p:cNvSpPr>
              <a:spLocks/>
            </p:cNvSpPr>
            <p:nvPr/>
          </p:nvSpPr>
          <p:spPr bwMode="auto">
            <a:xfrm>
              <a:off x="4272" y="2736"/>
              <a:ext cx="827" cy="269"/>
            </a:xfrm>
            <a:prstGeom prst="borderCallout1">
              <a:avLst>
                <a:gd name="adj1" fmla="val 26764"/>
                <a:gd name="adj2" fmla="val -5806"/>
                <a:gd name="adj3" fmla="val -14870"/>
                <a:gd name="adj4" fmla="val -51389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000" b="1">
                  <a:latin typeface="Times New Roman" pitchFamily="18" charset="0"/>
                </a:rPr>
                <a:t>夹断电压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466975" y="2428878"/>
            <a:ext cx="1828800" cy="369888"/>
            <a:chOff x="1536" y="1344"/>
            <a:chExt cx="1152" cy="233"/>
          </a:xfrm>
        </p:grpSpPr>
        <p:sp>
          <p:nvSpPr>
            <p:cNvPr id="134163" name="Line 19"/>
            <p:cNvSpPr>
              <a:spLocks noChangeShapeType="1"/>
            </p:cNvSpPr>
            <p:nvPr/>
          </p:nvSpPr>
          <p:spPr bwMode="auto">
            <a:xfrm flipH="1">
              <a:off x="1872" y="1488"/>
              <a:ext cx="816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64" name="Text Box 20"/>
            <p:cNvSpPr txBox="1">
              <a:spLocks noChangeArrowheads="1"/>
            </p:cNvSpPr>
            <p:nvPr/>
          </p:nvSpPr>
          <p:spPr bwMode="auto">
            <a:xfrm>
              <a:off x="1536" y="1344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b="1" i="1">
                  <a:latin typeface="Times New Roman" pitchFamily="18" charset="0"/>
                </a:rPr>
                <a:t>I</a:t>
              </a:r>
              <a:r>
                <a:rPr kumimoji="1" lang="en-US" altLang="zh-CN" b="1" baseline="-25000">
                  <a:latin typeface="Times New Roman" pitchFamily="18" charset="0"/>
                </a:rPr>
                <a:t>DSS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439988" y="3173413"/>
            <a:ext cx="1474787" cy="1066800"/>
            <a:chOff x="1519" y="1813"/>
            <a:chExt cx="929" cy="672"/>
          </a:xfrm>
        </p:grpSpPr>
        <p:sp>
          <p:nvSpPr>
            <p:cNvPr id="134166" name="Line 22"/>
            <p:cNvSpPr>
              <a:spLocks noChangeShapeType="1"/>
            </p:cNvSpPr>
            <p:nvPr/>
          </p:nvSpPr>
          <p:spPr bwMode="auto">
            <a:xfrm flipH="1">
              <a:off x="1872" y="1956"/>
              <a:ext cx="52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67" name="Line 23"/>
            <p:cNvSpPr>
              <a:spLocks noChangeShapeType="1"/>
            </p:cNvSpPr>
            <p:nvPr/>
          </p:nvSpPr>
          <p:spPr bwMode="auto">
            <a:xfrm flipH="1">
              <a:off x="1872" y="2352"/>
              <a:ext cx="5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68" name="Line 24"/>
            <p:cNvSpPr>
              <a:spLocks noChangeShapeType="1"/>
            </p:cNvSpPr>
            <p:nvPr/>
          </p:nvSpPr>
          <p:spPr bwMode="auto">
            <a:xfrm flipH="1">
              <a:off x="1557" y="1950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69" name="Line 25"/>
            <p:cNvSpPr>
              <a:spLocks noChangeShapeType="1"/>
            </p:cNvSpPr>
            <p:nvPr/>
          </p:nvSpPr>
          <p:spPr bwMode="auto">
            <a:xfrm flipH="1">
              <a:off x="1559" y="2341"/>
              <a:ext cx="28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70" name="Line 26"/>
            <p:cNvSpPr>
              <a:spLocks noChangeShapeType="1"/>
            </p:cNvSpPr>
            <p:nvPr/>
          </p:nvSpPr>
          <p:spPr bwMode="auto">
            <a:xfrm>
              <a:off x="1647" y="1813"/>
              <a:ext cx="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71" name="Line 27"/>
            <p:cNvSpPr>
              <a:spLocks noChangeShapeType="1"/>
            </p:cNvSpPr>
            <p:nvPr/>
          </p:nvSpPr>
          <p:spPr bwMode="auto">
            <a:xfrm flipV="1">
              <a:off x="1655" y="2341"/>
              <a:ext cx="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34172" name="Text Box 28"/>
            <p:cNvSpPr txBox="1">
              <a:spLocks noChangeArrowheads="1"/>
            </p:cNvSpPr>
            <p:nvPr/>
          </p:nvSpPr>
          <p:spPr bwMode="auto">
            <a:xfrm>
              <a:off x="1519" y="2034"/>
              <a:ext cx="54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b="1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kumimoji="1" lang="en-US" altLang="zh-CN" b="1" i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b="1" baseline="-25000"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</p:grpSp>
      <p:sp>
        <p:nvSpPr>
          <p:cNvPr id="134173" name="Text Box 29"/>
          <p:cNvSpPr txBox="1">
            <a:spLocks noChangeArrowheads="1"/>
          </p:cNvSpPr>
          <p:nvPr/>
        </p:nvSpPr>
        <p:spPr bwMode="auto">
          <a:xfrm>
            <a:off x="3533775" y="5324475"/>
            <a:ext cx="42529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 </a:t>
            </a:r>
            <a:r>
              <a:rPr kumimoji="1" lang="en-US" altLang="zh-CN" sz="2400" b="1" dirty="0" smtClean="0">
                <a:latin typeface="Times New Roman" pitchFamily="18" charset="0"/>
              </a:rPr>
              <a:t>  </a:t>
            </a:r>
            <a:r>
              <a:rPr kumimoji="1" lang="zh-CN" altLang="en-US" sz="2400" b="1" dirty="0" smtClean="0">
                <a:latin typeface="Times New Roman" pitchFamily="18" charset="0"/>
              </a:rPr>
              <a:t>不同</a:t>
            </a:r>
            <a:r>
              <a:rPr kumimoji="1" lang="zh-CN" altLang="en-US" sz="2400" b="1" dirty="0">
                <a:latin typeface="Times New Roman" pitchFamily="18" charset="0"/>
              </a:rPr>
              <a:t>型号的管子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GS</a:t>
            </a:r>
            <a:r>
              <a:rPr kumimoji="1" lang="zh-CN" altLang="en-US" sz="2400" b="1" baseline="-25000" dirty="0">
                <a:latin typeface="Times New Roman" pitchFamily="18" charset="0"/>
              </a:rPr>
              <a:t>（</a:t>
            </a:r>
            <a:r>
              <a:rPr kumimoji="1" lang="en-US" altLang="zh-CN" sz="2400" b="1" baseline="-25000" dirty="0">
                <a:latin typeface="Times New Roman" pitchFamily="18" charset="0"/>
              </a:rPr>
              <a:t>off</a:t>
            </a:r>
            <a:r>
              <a:rPr kumimoji="1" lang="zh-CN" altLang="en-US" sz="2400" b="1" baseline="-25000" dirty="0"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i="1" dirty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itchFamily="18" charset="0"/>
              </a:rPr>
              <a:t>DSS</a:t>
            </a:r>
            <a:r>
              <a:rPr kumimoji="1" lang="zh-CN" altLang="en-US" sz="2400" b="1" dirty="0">
                <a:latin typeface="Times New Roman" pitchFamily="18" charset="0"/>
              </a:rPr>
              <a:t>将不同。</a:t>
            </a:r>
          </a:p>
        </p:txBody>
      </p:sp>
      <p:sp>
        <p:nvSpPr>
          <p:cNvPr id="134174" name="Text Box 30"/>
          <p:cNvSpPr txBox="1">
            <a:spLocks noChangeArrowheads="1"/>
          </p:cNvSpPr>
          <p:nvPr/>
        </p:nvSpPr>
        <p:spPr bwMode="auto">
          <a:xfrm>
            <a:off x="866775" y="4791075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低频跨导：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4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4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 animBg="1"/>
      <p:bldP spid="134149" grpId="0" animBg="1" autoUpdateAnimBg="0"/>
      <p:bldP spid="134152" grpId="0" animBg="1"/>
      <p:bldP spid="134153" grpId="0" animBg="1" autoUpdateAnimBg="0"/>
      <p:bldP spid="134154" grpId="0" build="p" autoUpdateAnimBg="0"/>
      <p:bldP spid="134155" grpId="0" autoUpdateAnimBg="0"/>
      <p:bldP spid="134156" grpId="0" animBg="1" autoUpdateAnimBg="0"/>
      <p:bldP spid="134157" grpId="0" autoUpdateAnimBg="0"/>
      <p:bldP spid="134158" grpId="0" build="p" autoUpdateAnimBg="0"/>
      <p:bldP spid="134173" grpId="0" build="p" autoUpdateAnimBg="0"/>
      <p:bldP spid="134174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81075"/>
            <a:ext cx="7315200" cy="579438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绝缘栅型场效应管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1128713" y="5265738"/>
            <a:ext cx="6781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400" b="1" i="1" dirty="0">
                <a:latin typeface="Times New Roman" pitchFamily="18" charset="0"/>
              </a:rPr>
              <a:t>    </a:t>
            </a:r>
            <a:r>
              <a:rPr lang="en-US" altLang="zh-CN" sz="2400" b="1" i="1" dirty="0" smtClean="0">
                <a:latin typeface="Times New Roman" pitchFamily="18" charset="0"/>
              </a:rPr>
              <a:t>    </a:t>
            </a:r>
            <a:r>
              <a:rPr lang="en-US" altLang="zh-CN" sz="2400" b="1" i="1" dirty="0" err="1" smtClean="0">
                <a:latin typeface="Times New Roman" pitchFamily="18" charset="0"/>
              </a:rPr>
              <a:t>u</a:t>
            </a:r>
            <a:r>
              <a:rPr lang="en-US" altLang="zh-CN" sz="2400" b="1" baseline="-25000" dirty="0" err="1" smtClean="0">
                <a:latin typeface="Times New Roman" pitchFamily="18" charset="0"/>
              </a:rPr>
              <a:t>GS</a:t>
            </a:r>
            <a:r>
              <a:rPr lang="zh-CN" altLang="en-US" sz="2400" b="1" dirty="0">
                <a:latin typeface="Times New Roman" pitchFamily="18" charset="0"/>
              </a:rPr>
              <a:t>增大，反型层（导电沟道）将变厚变长。当反型层将两个</a:t>
            </a:r>
            <a:r>
              <a:rPr lang="en-US" altLang="zh-CN" sz="2400" b="1" dirty="0">
                <a:latin typeface="Times New Roman" pitchFamily="18" charset="0"/>
              </a:rPr>
              <a:t>N</a:t>
            </a:r>
            <a:r>
              <a:rPr lang="zh-CN" altLang="en-US" sz="2400" b="1" dirty="0">
                <a:latin typeface="Times New Roman" pitchFamily="18" charset="0"/>
              </a:rPr>
              <a:t>区相接时，形成导电沟道。</a:t>
            </a:r>
          </a:p>
        </p:txBody>
      </p:sp>
      <p:graphicFrame>
        <p:nvGraphicFramePr>
          <p:cNvPr id="135172" name="Object 4"/>
          <p:cNvGraphicFramePr>
            <a:graphicFrameLocks noChangeAspect="1"/>
          </p:cNvGraphicFramePr>
          <p:nvPr/>
        </p:nvGraphicFramePr>
        <p:xfrm>
          <a:off x="2195513" y="1989138"/>
          <a:ext cx="2770187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3" name="Photo Editor 照片" r:id="rId3" imgW="8942857" imgH="7857143" progId="MSPhotoEd.3">
                  <p:embed/>
                </p:oleObj>
              </mc:Choice>
              <mc:Fallback>
                <p:oleObj name="Photo Editor 照片" r:id="rId3" imgW="8942857" imgH="785714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989138"/>
                        <a:ext cx="2770187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3" name="AutoShape 5"/>
          <p:cNvSpPr>
            <a:spLocks/>
          </p:cNvSpPr>
          <p:nvPr/>
        </p:nvSpPr>
        <p:spPr bwMode="auto">
          <a:xfrm>
            <a:off x="4176713" y="4427538"/>
            <a:ext cx="1524000" cy="381000"/>
          </a:xfrm>
          <a:prstGeom prst="borderCallout1">
            <a:avLst>
              <a:gd name="adj1" fmla="val 30000"/>
              <a:gd name="adj2" fmla="val -5000"/>
              <a:gd name="adj3" fmla="val -364583"/>
              <a:gd name="adj4" fmla="val -24792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altLang="zh-CN" sz="2000" b="1">
                <a:latin typeface="Times New Roman" pitchFamily="18" charset="0"/>
              </a:rPr>
              <a:t>SiO</a:t>
            </a:r>
            <a:r>
              <a:rPr lang="en-US" altLang="zh-CN" sz="2000" b="1" baseline="-25000">
                <a:latin typeface="Times New Roman" pitchFamily="18" charset="0"/>
              </a:rPr>
              <a:t>2</a:t>
            </a:r>
            <a:r>
              <a:rPr lang="zh-CN" altLang="en-US" sz="2000" b="1">
                <a:latin typeface="Times New Roman" pitchFamily="18" charset="0"/>
              </a:rPr>
              <a:t>绝缘层</a:t>
            </a: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24313" y="3665538"/>
            <a:ext cx="83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000" b="1">
                <a:solidFill>
                  <a:srgbClr val="A50021"/>
                </a:solidFill>
                <a:latin typeface="Times New Roman" pitchFamily="18" charset="0"/>
              </a:rPr>
              <a:t>衬底</a:t>
            </a:r>
          </a:p>
        </p:txBody>
      </p:sp>
      <p:graphicFrame>
        <p:nvGraphicFramePr>
          <p:cNvPr id="135175" name="Object 7"/>
          <p:cNvGraphicFramePr>
            <a:graphicFrameLocks noChangeAspect="1"/>
          </p:cNvGraphicFramePr>
          <p:nvPr/>
        </p:nvGraphicFramePr>
        <p:xfrm>
          <a:off x="5319713" y="1912938"/>
          <a:ext cx="26447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24" name="Photo Editor 照片" r:id="rId5" imgW="8733333" imgH="7838095" progId="MSPhotoEd.3">
                  <p:embed/>
                </p:oleObj>
              </mc:Choice>
              <mc:Fallback>
                <p:oleObj name="Photo Editor 照片" r:id="rId5" imgW="8733333" imgH="7838095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1912938"/>
                        <a:ext cx="2644775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28713" y="3817938"/>
            <a:ext cx="2133600" cy="1066800"/>
            <a:chOff x="720" y="2256"/>
            <a:chExt cx="1344" cy="672"/>
          </a:xfrm>
        </p:grpSpPr>
        <p:sp>
          <p:nvSpPr>
            <p:cNvPr id="135177" name="AutoShape 9"/>
            <p:cNvSpPr>
              <a:spLocks/>
            </p:cNvSpPr>
            <p:nvPr/>
          </p:nvSpPr>
          <p:spPr bwMode="auto">
            <a:xfrm>
              <a:off x="768" y="2688"/>
              <a:ext cx="647" cy="240"/>
            </a:xfrm>
            <a:prstGeom prst="borderCallout1">
              <a:avLst>
                <a:gd name="adj1" fmla="val 30000"/>
                <a:gd name="adj2" fmla="val 107417"/>
                <a:gd name="adj3" fmla="val -323333"/>
                <a:gd name="adj4" fmla="val 195981"/>
              </a:avLst>
            </a:prstGeom>
            <a:solidFill>
              <a:srgbClr val="00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000" b="1">
                  <a:latin typeface="Times New Roman" pitchFamily="18" charset="0"/>
                </a:rPr>
                <a:t>耗尽层</a:t>
              </a:r>
            </a:p>
          </p:txBody>
        </p:sp>
        <p:sp>
          <p:nvSpPr>
            <p:cNvPr id="135178" name="AutoShape 10"/>
            <p:cNvSpPr>
              <a:spLocks/>
            </p:cNvSpPr>
            <p:nvPr/>
          </p:nvSpPr>
          <p:spPr bwMode="auto">
            <a:xfrm>
              <a:off x="1632" y="2688"/>
              <a:ext cx="432" cy="240"/>
            </a:xfrm>
            <a:prstGeom prst="borderCallout1">
              <a:avLst>
                <a:gd name="adj1" fmla="val 30000"/>
                <a:gd name="adj2" fmla="val 111111"/>
                <a:gd name="adj3" fmla="val -313333"/>
                <a:gd name="adj4" fmla="val 158565"/>
              </a:avLst>
            </a:prstGeom>
            <a:solidFill>
              <a:srgbClr val="00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000" b="1">
                  <a:latin typeface="Times New Roman" pitchFamily="18" charset="0"/>
                </a:rPr>
                <a:t>空穴</a:t>
              </a:r>
            </a:p>
          </p:txBody>
        </p:sp>
        <p:sp>
          <p:nvSpPr>
            <p:cNvPr id="135179" name="AutoShape 11"/>
            <p:cNvSpPr>
              <a:spLocks/>
            </p:cNvSpPr>
            <p:nvPr/>
          </p:nvSpPr>
          <p:spPr bwMode="auto">
            <a:xfrm>
              <a:off x="720" y="2256"/>
              <a:ext cx="645" cy="288"/>
            </a:xfrm>
            <a:prstGeom prst="borderCallout1">
              <a:avLst>
                <a:gd name="adj1" fmla="val 25000"/>
                <a:gd name="adj2" fmla="val 107440"/>
                <a:gd name="adj3" fmla="val -135764"/>
                <a:gd name="adj4" fmla="val 165583"/>
              </a:avLst>
            </a:prstGeom>
            <a:solidFill>
              <a:srgbClr val="00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000" b="1">
                  <a:latin typeface="Times New Roman" pitchFamily="18" charset="0"/>
                </a:rPr>
                <a:t>高掺杂</a:t>
              </a:r>
            </a:p>
          </p:txBody>
        </p:sp>
      </p:grpSp>
      <p:sp>
        <p:nvSpPr>
          <p:cNvPr id="135180" name="AutoShape 12"/>
          <p:cNvSpPr>
            <a:spLocks/>
          </p:cNvSpPr>
          <p:nvPr/>
        </p:nvSpPr>
        <p:spPr bwMode="auto">
          <a:xfrm>
            <a:off x="6686550" y="4351338"/>
            <a:ext cx="1138238" cy="485775"/>
          </a:xfrm>
          <a:prstGeom prst="borderCallout2">
            <a:avLst>
              <a:gd name="adj1" fmla="val 23528"/>
              <a:gd name="adj2" fmla="val -6694"/>
              <a:gd name="adj3" fmla="val 23528"/>
              <a:gd name="adj4" fmla="val -12690"/>
              <a:gd name="adj5" fmla="val -255556"/>
              <a:gd name="adj6" fmla="val -18968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000" b="1">
                <a:latin typeface="Times New Roman" pitchFamily="18" charset="0"/>
              </a:rPr>
              <a:t>反型层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42913" y="1760538"/>
            <a:ext cx="1524000" cy="1665287"/>
            <a:chOff x="288" y="960"/>
            <a:chExt cx="960" cy="1049"/>
          </a:xfrm>
        </p:grpSpPr>
        <p:sp>
          <p:nvSpPr>
            <p:cNvPr id="135182" name="Text Box 14"/>
            <p:cNvSpPr txBox="1">
              <a:spLocks noChangeArrowheads="1"/>
            </p:cNvSpPr>
            <p:nvPr/>
          </p:nvSpPr>
          <p:spPr bwMode="auto">
            <a:xfrm>
              <a:off x="288" y="960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zh-CN" altLang="en-US" sz="2400" b="1">
                  <a:latin typeface="Times New Roman" pitchFamily="18" charset="0"/>
                </a:rPr>
                <a:t>增强型管</a:t>
              </a:r>
            </a:p>
          </p:txBody>
        </p:sp>
        <p:graphicFrame>
          <p:nvGraphicFramePr>
            <p:cNvPr id="135183" name="Object 15"/>
            <p:cNvGraphicFramePr>
              <a:graphicFrameLocks noChangeAspect="1"/>
            </p:cNvGraphicFramePr>
            <p:nvPr/>
          </p:nvGraphicFramePr>
          <p:xfrm>
            <a:off x="336" y="1296"/>
            <a:ext cx="768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825" name="Photo Editor 照片" r:id="rId7" imgW="5838095" imgH="5420482" progId="MSPhotoEd.3">
                    <p:embed/>
                  </p:oleObj>
                </mc:Choice>
                <mc:Fallback>
                  <p:oleObj name="Photo Editor 照片" r:id="rId7" imgW="5838095" imgH="5420482" progId="MSPhotoEd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296"/>
                          <a:ext cx="768" cy="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5184" name="AutoShape 16"/>
          <p:cNvSpPr>
            <a:spLocks/>
          </p:cNvSpPr>
          <p:nvPr/>
        </p:nvSpPr>
        <p:spPr bwMode="auto">
          <a:xfrm>
            <a:off x="7681913" y="1379538"/>
            <a:ext cx="1295400" cy="685800"/>
          </a:xfrm>
          <a:prstGeom prst="borderCallout1">
            <a:avLst>
              <a:gd name="adj1" fmla="val 16667"/>
              <a:gd name="adj2" fmla="val -5884"/>
              <a:gd name="adj3" fmla="val 125926"/>
              <a:gd name="adj4" fmla="val -92523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/>
              <a:t>大到一定值才开启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 autoUpdateAnimBg="0"/>
      <p:bldP spid="135173" grpId="0" animBg="1" autoUpdateAnimBg="0"/>
      <p:bldP spid="135174" grpId="0" build="p" autoUpdateAnimBg="0"/>
      <p:bldP spid="135180" grpId="0" animBg="1" autoUpdateAnimBg="0"/>
      <p:bldP spid="135184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08050"/>
            <a:ext cx="7315200" cy="579438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增强型</a:t>
            </a:r>
            <a:r>
              <a:rPr lang="en-US" altLang="zh-CN" sz="2800" b="1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MOS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管</a:t>
            </a:r>
            <a:r>
              <a:rPr lang="en-US" altLang="zh-CN" sz="3200" b="1" i="1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u</a:t>
            </a:r>
            <a:r>
              <a:rPr lang="en-US" altLang="zh-CN" sz="3200" b="1" baseline="-2500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DS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对</a:t>
            </a:r>
            <a:r>
              <a:rPr lang="en-US" altLang="zh-CN" sz="3200" b="1" i="1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i</a:t>
            </a:r>
            <a:r>
              <a:rPr lang="en-US" altLang="zh-CN" sz="3200" b="1" baseline="-2500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D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的影响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909638" y="5667375"/>
            <a:ext cx="762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400" b="1" i="1">
                <a:latin typeface="Times New Roman" pitchFamily="18" charset="0"/>
              </a:rPr>
              <a:t>    </a:t>
            </a:r>
            <a:r>
              <a:rPr lang="zh-CN" altLang="en-US" sz="2400" b="1">
                <a:latin typeface="Times New Roman" pitchFamily="18" charset="0"/>
              </a:rPr>
              <a:t>用场效应管组成放大电路时应使之工作在恒流区。</a:t>
            </a:r>
            <a:r>
              <a:rPr lang="en-US" altLang="zh-CN" sz="2400" b="1">
                <a:latin typeface="Times New Roman" pitchFamily="18" charset="0"/>
              </a:rPr>
              <a:t>N</a:t>
            </a:r>
            <a:r>
              <a:rPr lang="zh-CN" altLang="en-US" sz="2400" b="1">
                <a:latin typeface="Times New Roman" pitchFamily="18" charset="0"/>
              </a:rPr>
              <a:t>沟道增强型</a:t>
            </a:r>
            <a:r>
              <a:rPr lang="en-US" altLang="zh-CN" sz="2400" b="1">
                <a:latin typeface="Times New Roman" pitchFamily="18" charset="0"/>
              </a:rPr>
              <a:t>MOS</a:t>
            </a:r>
            <a:r>
              <a:rPr lang="zh-CN" altLang="en-US" sz="2400" b="1">
                <a:latin typeface="Times New Roman" pitchFamily="18" charset="0"/>
              </a:rPr>
              <a:t>管工作在恒流区的条件是什么？</a:t>
            </a: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681038" y="1704975"/>
          <a:ext cx="24384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7" name="Photo Editor 照片" r:id="rId4" imgW="8923810" imgH="8580952" progId="MSPhotoEd.3">
                  <p:embed/>
                </p:oleObj>
              </mc:Choice>
              <mc:Fallback>
                <p:oleObj name="Photo Editor 照片" r:id="rId4" imgW="8923810" imgH="8580952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1704975"/>
                        <a:ext cx="2438400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3348038" y="1628775"/>
          <a:ext cx="2590800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8" name="Photo Editor 照片" r:id="rId6" imgW="9190476" imgH="8504762" progId="MSPhotoEd.3">
                  <p:embed/>
                </p:oleObj>
              </mc:Choice>
              <mc:Fallback>
                <p:oleObj name="Photo Editor 照片" r:id="rId6" imgW="9190476" imgH="8504762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628775"/>
                        <a:ext cx="2590800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8" name="Object 6"/>
          <p:cNvGraphicFramePr>
            <a:graphicFrameLocks noChangeAspect="1"/>
          </p:cNvGraphicFramePr>
          <p:nvPr/>
        </p:nvGraphicFramePr>
        <p:xfrm>
          <a:off x="6243638" y="1552575"/>
          <a:ext cx="241935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9" name="Photo Editor 照片" r:id="rId8" imgW="8888066" imgH="8542857" progId="MSPhotoEd.3">
                  <p:embed/>
                </p:oleObj>
              </mc:Choice>
              <mc:Fallback>
                <p:oleObj name="Photo Editor 照片" r:id="rId8" imgW="8888066" imgH="8542857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552575"/>
                        <a:ext cx="2419350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9" name="Text Box 7"/>
          <p:cNvSpPr txBox="1">
            <a:spLocks noChangeArrowheads="1"/>
          </p:cNvSpPr>
          <p:nvPr/>
        </p:nvSpPr>
        <p:spPr bwMode="auto">
          <a:xfrm>
            <a:off x="909638" y="4067175"/>
            <a:ext cx="2209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i="1" dirty="0" smtClean="0">
                <a:latin typeface="Times New Roman" pitchFamily="18" charset="0"/>
              </a:rPr>
              <a:t> </a:t>
            </a:r>
            <a:r>
              <a:rPr kumimoji="1" lang="en-US" altLang="zh-CN" sz="2400" b="1" i="1" dirty="0" err="1">
                <a:latin typeface="Times New Roman" pitchFamily="18" charset="0"/>
              </a:rPr>
              <a:t>i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D</a:t>
            </a:r>
            <a:r>
              <a:rPr kumimoji="1" lang="zh-CN" altLang="en-US" sz="2400" b="1" dirty="0">
                <a:latin typeface="Times New Roman" pitchFamily="18" charset="0"/>
              </a:rPr>
              <a:t>随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DS</a:t>
            </a:r>
            <a:r>
              <a:rPr kumimoji="1" lang="zh-CN" altLang="en-US" sz="2400" b="1" dirty="0">
                <a:latin typeface="Times New Roman" pitchFamily="18" charset="0"/>
              </a:rPr>
              <a:t>的增大而增大，可变电阻区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3424238" y="3990975"/>
            <a:ext cx="2514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r>
              <a:rPr kumimoji="1" lang="en-US" altLang="zh-CN" sz="2400" b="1" i="1" dirty="0" smtClean="0">
                <a:latin typeface="Times New Roman" pitchFamily="18" charset="0"/>
              </a:rPr>
              <a:t> 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GD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i="1" dirty="0">
                <a:latin typeface="Times New Roman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itchFamily="18" charset="0"/>
              </a:rPr>
              <a:t>GS</a:t>
            </a:r>
            <a:r>
              <a:rPr kumimoji="1" lang="zh-CN" altLang="en-US" sz="2400" b="1" baseline="-25000" dirty="0">
                <a:latin typeface="Times New Roman" pitchFamily="18" charset="0"/>
              </a:rPr>
              <a:t>（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th</a:t>
            </a:r>
            <a:r>
              <a:rPr kumimoji="1" lang="zh-CN" altLang="en-US" sz="2400" b="1" baseline="-25000" dirty="0">
                <a:latin typeface="Times New Roman" pitchFamily="18" charset="0"/>
              </a:rPr>
              <a:t>）</a:t>
            </a:r>
            <a:r>
              <a:rPr kumimoji="1" lang="en-US" altLang="zh-CN" sz="2400" b="1" dirty="0" smtClean="0">
                <a:latin typeface="Times New Roman" pitchFamily="18" charset="0"/>
              </a:rPr>
              <a:t>,</a:t>
            </a:r>
          </a:p>
          <a:p>
            <a:pPr algn="l">
              <a:spcBef>
                <a:spcPts val="0"/>
              </a:spcBef>
            </a:pPr>
            <a:r>
              <a:rPr kumimoji="1" lang="zh-CN" altLang="en-US" sz="2400" b="1" dirty="0" smtClean="0">
                <a:latin typeface="Times New Roman" pitchFamily="18" charset="0"/>
              </a:rPr>
              <a:t>预</a:t>
            </a:r>
            <a:r>
              <a:rPr kumimoji="1" lang="zh-CN" altLang="en-US" sz="2400" b="1" dirty="0">
                <a:latin typeface="Times New Roman" pitchFamily="18" charset="0"/>
              </a:rPr>
              <a:t>夹断</a:t>
            </a: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6396038" y="3990975"/>
            <a:ext cx="20336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itchFamily="18" charset="0"/>
              </a:rPr>
              <a:t> </a:t>
            </a:r>
            <a:r>
              <a:rPr kumimoji="1" lang="en-US" altLang="zh-CN" sz="2400" b="1" i="1" dirty="0" err="1" smtClean="0">
                <a:latin typeface="Times New Roman" pitchFamily="18" charset="0"/>
              </a:rPr>
              <a:t>i</a:t>
            </a:r>
            <a:r>
              <a:rPr kumimoji="1" lang="en-US" altLang="zh-CN" sz="2400" b="1" baseline="-25000" dirty="0" err="1" smtClean="0">
                <a:latin typeface="Times New Roman" pitchFamily="18" charset="0"/>
              </a:rPr>
              <a:t>D</a:t>
            </a:r>
            <a:r>
              <a:rPr kumimoji="1" lang="zh-CN" altLang="en-US" sz="2400" b="1" dirty="0">
                <a:latin typeface="Times New Roman" pitchFamily="18" charset="0"/>
              </a:rPr>
              <a:t>几乎仅仅受控于</a:t>
            </a:r>
            <a:r>
              <a:rPr kumimoji="1" lang="en-US" altLang="zh-CN" sz="2400" b="1" i="1" dirty="0" err="1">
                <a:latin typeface="Times New Roman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itchFamily="18" charset="0"/>
              </a:rPr>
              <a:t>GS</a:t>
            </a:r>
            <a:r>
              <a:rPr kumimoji="1" lang="zh-CN" altLang="en-US" sz="2400" b="1" dirty="0">
                <a:latin typeface="Times New Roman" pitchFamily="18" charset="0"/>
              </a:rPr>
              <a:t>，恒流区</a:t>
            </a:r>
          </a:p>
        </p:txBody>
      </p:sp>
      <p:sp>
        <p:nvSpPr>
          <p:cNvPr id="136202" name="AutoShape 10"/>
          <p:cNvSpPr>
            <a:spLocks/>
          </p:cNvSpPr>
          <p:nvPr/>
        </p:nvSpPr>
        <p:spPr bwMode="auto">
          <a:xfrm>
            <a:off x="5557838" y="1171575"/>
            <a:ext cx="1922462" cy="455613"/>
          </a:xfrm>
          <a:prstGeom prst="borderCallout1">
            <a:avLst>
              <a:gd name="adj1" fmla="val 25088"/>
              <a:gd name="adj2" fmla="val -3963"/>
              <a:gd name="adj3" fmla="val 362370"/>
              <a:gd name="adj4" fmla="val -17755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 b="1">
                <a:latin typeface="Times New Roman" pitchFamily="18" charset="0"/>
              </a:rPr>
              <a:t>刚出现夹断</a:t>
            </a:r>
          </a:p>
        </p:txBody>
      </p:sp>
      <p:sp>
        <p:nvSpPr>
          <p:cNvPr id="136203" name="AutoShape 11"/>
          <p:cNvSpPr>
            <a:spLocks/>
          </p:cNvSpPr>
          <p:nvPr/>
        </p:nvSpPr>
        <p:spPr bwMode="auto">
          <a:xfrm>
            <a:off x="2814638" y="4829175"/>
            <a:ext cx="3262312" cy="800100"/>
          </a:xfrm>
          <a:prstGeom prst="borderCallout1">
            <a:avLst>
              <a:gd name="adj1" fmla="val 14287"/>
              <a:gd name="adj2" fmla="val 102338"/>
              <a:gd name="adj3" fmla="val -261310"/>
              <a:gd name="adj4" fmla="val 150704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en-US" altLang="zh-CN" sz="2400" b="1" i="1">
                <a:latin typeface="Times New Roman" pitchFamily="18" charset="0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</a:rPr>
              <a:t>GS</a:t>
            </a:r>
            <a:r>
              <a:rPr kumimoji="1" lang="zh-CN" altLang="en-US" sz="2400" b="1">
                <a:latin typeface="Times New Roman" pitchFamily="18" charset="0"/>
              </a:rPr>
              <a:t>的增大几乎全部用来克服夹断区的电阻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6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6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 autoUpdateAnimBg="0"/>
      <p:bldP spid="136199" grpId="0" build="p" autoUpdateAnimBg="0"/>
      <p:bldP spid="136200" grpId="0" build="p" autoUpdateAnimBg="0"/>
      <p:bldP spid="136201" grpId="0" build="p" autoUpdateAnimBg="0"/>
      <p:bldP spid="136202" grpId="0" animBg="1" autoUpdateAnimBg="0"/>
      <p:bldP spid="136203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38200"/>
            <a:ext cx="3810000" cy="579438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耗尽型 </a:t>
            </a:r>
            <a:r>
              <a:rPr lang="en-US" altLang="zh-CN" sz="2800" b="1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</a:rPr>
              <a:t>MOS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管</a:t>
            </a: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985838" y="4748213"/>
            <a:ext cx="792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400" b="1" i="1" dirty="0">
                <a:latin typeface="Times New Roman" pitchFamily="18" charset="0"/>
              </a:rPr>
              <a:t>      </a:t>
            </a:r>
            <a:r>
              <a:rPr lang="en-US" altLang="zh-CN" sz="2400" b="1" i="1" dirty="0" smtClean="0">
                <a:latin typeface="Times New Roman" pitchFamily="18" charset="0"/>
              </a:rPr>
              <a:t>   </a:t>
            </a:r>
            <a:r>
              <a:rPr lang="zh-CN" altLang="en-US" sz="2400" b="1" dirty="0" smtClean="0">
                <a:latin typeface="Times New Roman" pitchFamily="18" charset="0"/>
              </a:rPr>
              <a:t>耗尽</a:t>
            </a:r>
            <a:r>
              <a:rPr lang="zh-CN" altLang="en-US" sz="2400" b="1" dirty="0">
                <a:latin typeface="Times New Roman" pitchFamily="18" charset="0"/>
              </a:rPr>
              <a:t>型</a:t>
            </a:r>
            <a:r>
              <a:rPr lang="en-US" altLang="zh-CN" sz="2400" b="1" dirty="0">
                <a:latin typeface="Times New Roman" pitchFamily="18" charset="0"/>
              </a:rPr>
              <a:t>MOS</a:t>
            </a:r>
            <a:r>
              <a:rPr lang="zh-CN" altLang="en-US" sz="2400" b="1" dirty="0">
                <a:latin typeface="Times New Roman" pitchFamily="18" charset="0"/>
              </a:rPr>
              <a:t>管在</a:t>
            </a:r>
            <a:r>
              <a:rPr lang="zh-CN" altLang="en-US" sz="2400" b="1" i="1" dirty="0">
                <a:latin typeface="Times New Roman" pitchFamily="18" charset="0"/>
              </a:rPr>
              <a:t> </a:t>
            </a:r>
            <a:r>
              <a:rPr lang="en-US" altLang="zh-CN" sz="2400" b="1" i="1" dirty="0" err="1"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latin typeface="Times New Roman" pitchFamily="18" charset="0"/>
              </a:rPr>
              <a:t>GS</a:t>
            </a:r>
            <a:r>
              <a:rPr lang="zh-CN" altLang="en-US" sz="2400" b="1" dirty="0">
                <a:latin typeface="Times New Roman" pitchFamily="18" charset="0"/>
              </a:rPr>
              <a:t>＞</a:t>
            </a:r>
            <a:r>
              <a:rPr lang="en-US" altLang="zh-CN" sz="2400" b="1" dirty="0">
                <a:latin typeface="Times New Roman" pitchFamily="18" charset="0"/>
              </a:rPr>
              <a:t>0</a:t>
            </a:r>
            <a:r>
              <a:rPr lang="zh-CN" altLang="en-US" sz="2400" b="1" dirty="0">
                <a:latin typeface="Times New Roman" pitchFamily="18" charset="0"/>
              </a:rPr>
              <a:t>、 </a:t>
            </a:r>
            <a:r>
              <a:rPr lang="en-US" altLang="zh-CN" sz="2400" b="1" i="1" dirty="0" err="1"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latin typeface="Times New Roman" pitchFamily="18" charset="0"/>
              </a:rPr>
              <a:t>GS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＜</a:t>
            </a:r>
            <a:r>
              <a:rPr lang="en-US" altLang="zh-CN" sz="2400" b="1" dirty="0">
                <a:latin typeface="Times New Roman" pitchFamily="18" charset="0"/>
              </a:rPr>
              <a:t>0</a:t>
            </a:r>
            <a:r>
              <a:rPr lang="zh-CN" altLang="en-US" sz="2400" b="1" dirty="0">
                <a:latin typeface="Times New Roman" pitchFamily="18" charset="0"/>
              </a:rPr>
              <a:t>、 </a:t>
            </a:r>
            <a:r>
              <a:rPr lang="en-US" altLang="zh-CN" sz="2400" b="1" i="1" dirty="0" err="1"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latin typeface="Times New Roman" pitchFamily="18" charset="0"/>
              </a:rPr>
              <a:t>GS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0</a:t>
            </a:r>
            <a:r>
              <a:rPr lang="zh-CN" altLang="en-US" sz="2400" b="1" dirty="0">
                <a:latin typeface="Times New Roman" pitchFamily="18" charset="0"/>
              </a:rPr>
              <a:t>时均可导通，且与结型场效应管不同，由于</a:t>
            </a:r>
            <a:r>
              <a:rPr lang="en-US" altLang="zh-CN" sz="2400" b="1" dirty="0">
                <a:latin typeface="Times New Roman" pitchFamily="18" charset="0"/>
              </a:rPr>
              <a:t>SiO</a:t>
            </a:r>
            <a:r>
              <a:rPr lang="en-US" altLang="zh-CN" sz="2400" b="1" baseline="-25000" dirty="0">
                <a:latin typeface="Times New Roman" pitchFamily="18" charset="0"/>
              </a:rPr>
              <a:t>2</a:t>
            </a:r>
            <a:r>
              <a:rPr lang="zh-CN" altLang="en-US" sz="2400" b="1" dirty="0">
                <a:latin typeface="Times New Roman" pitchFamily="18" charset="0"/>
              </a:rPr>
              <a:t>绝缘层的存在，在</a:t>
            </a:r>
            <a:r>
              <a:rPr lang="en-US" altLang="zh-CN" sz="2400" b="1" i="1" dirty="0" err="1">
                <a:latin typeface="Times New Roman" pitchFamily="18" charset="0"/>
              </a:rPr>
              <a:t>u</a:t>
            </a:r>
            <a:r>
              <a:rPr lang="en-US" altLang="zh-CN" sz="2400" b="1" baseline="-25000" dirty="0" err="1">
                <a:latin typeface="Times New Roman" pitchFamily="18" charset="0"/>
              </a:rPr>
              <a:t>GS</a:t>
            </a:r>
            <a:r>
              <a:rPr lang="zh-CN" altLang="en-US" sz="2400" b="1" dirty="0">
                <a:latin typeface="Times New Roman" pitchFamily="18" charset="0"/>
              </a:rPr>
              <a:t>＞</a:t>
            </a:r>
            <a:r>
              <a:rPr lang="en-US" altLang="zh-CN" sz="2400" b="1" dirty="0">
                <a:latin typeface="Times New Roman" pitchFamily="18" charset="0"/>
              </a:rPr>
              <a:t>0</a:t>
            </a:r>
            <a:r>
              <a:rPr lang="zh-CN" altLang="en-US" sz="2400" b="1" dirty="0">
                <a:latin typeface="Times New Roman" pitchFamily="18" charset="0"/>
              </a:rPr>
              <a:t>时仍保持</a:t>
            </a:r>
            <a:r>
              <a:rPr lang="en-US" altLang="zh-CN" sz="2400" b="1" dirty="0">
                <a:latin typeface="Times New Roman" pitchFamily="18" charset="0"/>
              </a:rPr>
              <a:t>g-s</a:t>
            </a:r>
            <a:r>
              <a:rPr lang="zh-CN" altLang="en-US" sz="2400" b="1" dirty="0">
                <a:latin typeface="Times New Roman" pitchFamily="18" charset="0"/>
              </a:rPr>
              <a:t>间电阻非常大的特点。</a:t>
            </a:r>
          </a:p>
        </p:txBody>
      </p:sp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3348038" y="1700213"/>
          <a:ext cx="30480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6" name="Photo Editor 照片" r:id="rId3" imgW="9419048" imgH="10259857" progId="MSPhotoEd.3">
                  <p:embed/>
                </p:oleObj>
              </mc:Choice>
              <mc:Fallback>
                <p:oleObj name="Photo Editor 照片" r:id="rId3" imgW="9419048" imgH="10259857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700213"/>
                        <a:ext cx="3048000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5" name="AutoShape 5"/>
          <p:cNvSpPr>
            <a:spLocks/>
          </p:cNvSpPr>
          <p:nvPr/>
        </p:nvSpPr>
        <p:spPr bwMode="auto">
          <a:xfrm>
            <a:off x="6624638" y="3681413"/>
            <a:ext cx="1447800" cy="457200"/>
          </a:xfrm>
          <a:prstGeom prst="borderCallout2">
            <a:avLst>
              <a:gd name="adj1" fmla="val 25000"/>
              <a:gd name="adj2" fmla="val -5264"/>
              <a:gd name="adj3" fmla="val 25000"/>
              <a:gd name="adj4" fmla="val -57676"/>
              <a:gd name="adj5" fmla="val -245139"/>
              <a:gd name="adj6" fmla="val -112171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zh-CN" altLang="en-US" sz="2000" b="1">
                <a:latin typeface="Times New Roman" pitchFamily="18" charset="0"/>
              </a:rPr>
              <a:t>加正离子</a:t>
            </a:r>
          </a:p>
        </p:txBody>
      </p:sp>
      <p:sp>
        <p:nvSpPr>
          <p:cNvPr id="138246" name="AutoShape 6"/>
          <p:cNvSpPr>
            <a:spLocks/>
          </p:cNvSpPr>
          <p:nvPr/>
        </p:nvSpPr>
        <p:spPr bwMode="auto">
          <a:xfrm>
            <a:off x="6624638" y="2690813"/>
            <a:ext cx="1389062" cy="741362"/>
          </a:xfrm>
          <a:prstGeom prst="borderCallout1">
            <a:avLst>
              <a:gd name="adj1" fmla="val 15417"/>
              <a:gd name="adj2" fmla="val -5486"/>
              <a:gd name="adj3" fmla="val -81157"/>
              <a:gd name="adj4" fmla="val -128801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/>
              <a:t>小到一定值才夹断</a:t>
            </a:r>
          </a:p>
        </p:txBody>
      </p:sp>
      <p:graphicFrame>
        <p:nvGraphicFramePr>
          <p:cNvPr id="138247" name="Object 7"/>
          <p:cNvGraphicFramePr>
            <a:graphicFrameLocks noChangeAspect="1"/>
          </p:cNvGraphicFramePr>
          <p:nvPr/>
        </p:nvGraphicFramePr>
        <p:xfrm>
          <a:off x="1290638" y="1928813"/>
          <a:ext cx="1600200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7" name="Photo Editor 照片" r:id="rId5" imgW="5723810" imgH="5342857" progId="MSPhotoEd.3">
                  <p:embed/>
                </p:oleObj>
              </mc:Choice>
              <mc:Fallback>
                <p:oleObj name="Photo Editor 照片" r:id="rId5" imgW="5723810" imgH="5342857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1928813"/>
                        <a:ext cx="1600200" cy="149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8" name="AutoShape 8"/>
          <p:cNvSpPr>
            <a:spLocks/>
          </p:cNvSpPr>
          <p:nvPr/>
        </p:nvSpPr>
        <p:spPr bwMode="auto">
          <a:xfrm>
            <a:off x="1290638" y="3605213"/>
            <a:ext cx="1879600" cy="695325"/>
          </a:xfrm>
          <a:prstGeom prst="borderCallout1">
            <a:avLst>
              <a:gd name="adj1" fmla="val 16440"/>
              <a:gd name="adj2" fmla="val 104056"/>
              <a:gd name="adj3" fmla="val -112329"/>
              <a:gd name="adj4" fmla="val 183023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zh-CN" sz="2000" b="1" i="1">
                <a:latin typeface="Times New Roman" pitchFamily="18" charset="0"/>
              </a:rPr>
              <a:t>u</a:t>
            </a:r>
            <a:r>
              <a:rPr lang="en-US" altLang="zh-CN" sz="2000" b="1" baseline="-25000">
                <a:latin typeface="Times New Roman" pitchFamily="18" charset="0"/>
              </a:rPr>
              <a:t>GS</a:t>
            </a:r>
            <a:r>
              <a:rPr lang="en-US" altLang="zh-CN" sz="2000" b="1">
                <a:latin typeface="Times New Roman" pitchFamily="18" charset="0"/>
              </a:rPr>
              <a:t>=0</a:t>
            </a:r>
            <a:r>
              <a:rPr lang="zh-CN" altLang="en-US" sz="2000" b="1">
                <a:latin typeface="Times New Roman" pitchFamily="18" charset="0"/>
              </a:rPr>
              <a:t>时就存在导电沟道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build="p" autoUpdateAnimBg="0"/>
      <p:bldP spid="138245" grpId="0" animBg="1" autoUpdateAnimBg="0"/>
      <p:bldP spid="138246" grpId="0" animBg="1" autoUpdateAnimBg="0"/>
      <p:bldP spid="138248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950913"/>
            <a:ext cx="6096000" cy="533400"/>
          </a:xfrm>
        </p:spPr>
        <p:txBody>
          <a:bodyPr/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</a:t>
            </a:r>
            <a:r>
              <a:rPr lang="zh-CN" altLang="en-US" sz="28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通频带</a:t>
            </a:r>
          </a:p>
        </p:txBody>
      </p:sp>
      <p:pic>
        <p:nvPicPr>
          <p:cNvPr id="52227" name="Picture 3" descr="Dz0201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2781300"/>
            <a:ext cx="6200775" cy="2543175"/>
          </a:xfrm>
          <a:prstGeom prst="rect">
            <a:avLst/>
          </a:prstGeom>
          <a:noFill/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412750" y="5448300"/>
            <a:ext cx="701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kumimoji="1" lang="en-US" altLang="zh-CN" sz="2800" b="0">
                <a:latin typeface="华文行楷" pitchFamily="2" charset="-122"/>
                <a:ea typeface="华文行楷" pitchFamily="2" charset="-122"/>
              </a:rPr>
              <a:t>4. </a:t>
            </a:r>
            <a:r>
              <a:rPr kumimoji="1" lang="zh-CN" altLang="en-US" sz="2800" b="0">
                <a:latin typeface="华文行楷" pitchFamily="2" charset="-122"/>
                <a:ea typeface="华文行楷" pitchFamily="2" charset="-122"/>
              </a:rPr>
              <a:t>最大不失真输出电压</a:t>
            </a:r>
            <a:r>
              <a:rPr kumimoji="1" lang="en-US" altLang="zh-CN" sz="2800" i="1">
                <a:latin typeface="Times New Roman" pitchFamily="18" charset="0"/>
              </a:rPr>
              <a:t>U</a:t>
            </a:r>
            <a:r>
              <a:rPr kumimoji="1" lang="en-US" altLang="zh-CN" sz="2800" baseline="-25000">
                <a:latin typeface="Times New Roman" pitchFamily="18" charset="0"/>
              </a:rPr>
              <a:t>om</a:t>
            </a:r>
            <a:r>
              <a:rPr kumimoji="1" lang="zh-CN" altLang="en-US" sz="2800">
                <a:latin typeface="Times New Roman" pitchFamily="18" charset="0"/>
              </a:rPr>
              <a:t>：</a:t>
            </a:r>
            <a:r>
              <a:rPr kumimoji="1" lang="zh-CN" altLang="en-US" sz="2400">
                <a:latin typeface="Times New Roman" pitchFamily="18" charset="0"/>
              </a:rPr>
              <a:t>交流有效值。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211138" y="1814513"/>
            <a:ext cx="86407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0">
                <a:latin typeface="Times New Roman" pitchFamily="18" charset="0"/>
              </a:rPr>
              <a:t>    </a:t>
            </a:r>
            <a:r>
              <a:rPr kumimoji="1" lang="zh-CN" altLang="en-US" sz="2400">
                <a:latin typeface="Times New Roman" pitchFamily="18" charset="0"/>
              </a:rPr>
              <a:t>由于电容、电感及放大管</a:t>
            </a:r>
            <a:r>
              <a:rPr kumimoji="1" lang="en-US" altLang="zh-CN" sz="2400">
                <a:latin typeface="Times New Roman" pitchFamily="18" charset="0"/>
              </a:rPr>
              <a:t>PN</a:t>
            </a:r>
            <a:r>
              <a:rPr kumimoji="1" lang="zh-CN" altLang="en-US" sz="2400">
                <a:latin typeface="Times New Roman" pitchFamily="18" charset="0"/>
              </a:rPr>
              <a:t>结的电容效应，使放大电路在信号频率较低和较高时电压放大倍数数值下降，并产生相移。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500063" y="1409700"/>
            <a:ext cx="8294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>
                <a:solidFill>
                  <a:schemeClr val="tx2"/>
                </a:solidFill>
                <a:latin typeface="Times New Roman" pitchFamily="18" charset="0"/>
              </a:rPr>
              <a:t>衡量放大电路对不同频率信号的适应能力。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8950" y="3848100"/>
            <a:ext cx="8077200" cy="677863"/>
            <a:chOff x="288" y="2352"/>
            <a:chExt cx="5088" cy="427"/>
          </a:xfrm>
        </p:grpSpPr>
        <p:sp>
          <p:nvSpPr>
            <p:cNvPr id="52232" name="AutoShape 8"/>
            <p:cNvSpPr>
              <a:spLocks/>
            </p:cNvSpPr>
            <p:nvPr/>
          </p:nvSpPr>
          <p:spPr bwMode="auto">
            <a:xfrm>
              <a:off x="288" y="2408"/>
              <a:ext cx="1008" cy="280"/>
            </a:xfrm>
            <a:prstGeom prst="borderCallout1">
              <a:avLst>
                <a:gd name="adj1" fmla="val 25713"/>
                <a:gd name="adj2" fmla="val 104764"/>
                <a:gd name="adj3" fmla="val 153213"/>
                <a:gd name="adj4" fmla="val 166468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 dirty="0">
                  <a:latin typeface="Times New Roman" pitchFamily="18" charset="0"/>
                </a:rPr>
                <a:t>下限频率</a:t>
              </a:r>
            </a:p>
          </p:txBody>
        </p:sp>
        <p:sp>
          <p:nvSpPr>
            <p:cNvPr id="52233" name="AutoShape 9"/>
            <p:cNvSpPr>
              <a:spLocks/>
            </p:cNvSpPr>
            <p:nvPr/>
          </p:nvSpPr>
          <p:spPr bwMode="auto">
            <a:xfrm>
              <a:off x="4368" y="2352"/>
              <a:ext cx="1008" cy="280"/>
            </a:xfrm>
            <a:prstGeom prst="borderCallout1">
              <a:avLst>
                <a:gd name="adj1" fmla="val 25713"/>
                <a:gd name="adj2" fmla="val -4764"/>
                <a:gd name="adj3" fmla="val 171431"/>
                <a:gd name="adj4" fmla="val -19245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2400" b="1" dirty="0">
                  <a:latin typeface="Times New Roman" pitchFamily="18" charset="0"/>
                </a:rPr>
                <a:t>上限频率</a:t>
              </a:r>
            </a:p>
          </p:txBody>
        </p:sp>
        <p:graphicFrame>
          <p:nvGraphicFramePr>
            <p:cNvPr id="52234" name="Object 10"/>
            <p:cNvGraphicFramePr>
              <a:graphicFrameLocks noChangeAspect="1"/>
            </p:cNvGraphicFramePr>
            <p:nvPr/>
          </p:nvGraphicFramePr>
          <p:xfrm>
            <a:off x="2496" y="2496"/>
            <a:ext cx="105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13" name="公式" r:id="rId4" imgW="850680" imgH="228600" progId="Equation.3">
                    <p:embed/>
                  </p:oleObj>
                </mc:Choice>
                <mc:Fallback>
                  <p:oleObj name="公式" r:id="rId4" imgW="850680" imgH="2286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96"/>
                          <a:ext cx="1056" cy="28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395288" y="5876925"/>
            <a:ext cx="82089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0">
                <a:latin typeface="华文行楷" pitchFamily="2" charset="-122"/>
                <a:ea typeface="华文行楷" pitchFamily="2" charset="-122"/>
              </a:rPr>
              <a:t>5. </a:t>
            </a:r>
            <a:r>
              <a:rPr lang="zh-CN" altLang="en-US" sz="2800" b="0">
                <a:latin typeface="华文行楷" pitchFamily="2" charset="-122"/>
                <a:ea typeface="华文行楷" pitchFamily="2" charset="-122"/>
              </a:rPr>
              <a:t>最大输出功率</a:t>
            </a:r>
            <a:r>
              <a:rPr lang="en-US" altLang="zh-CN" sz="2800" i="1">
                <a:latin typeface="Times New Roman" pitchFamily="18" charset="0"/>
                <a:ea typeface="华文行楷" pitchFamily="2" charset="-122"/>
              </a:rPr>
              <a:t>P</a:t>
            </a:r>
            <a:r>
              <a:rPr lang="en-US" altLang="zh-CN" sz="2800" b="0" baseline="-25000">
                <a:latin typeface="Times New Roman" pitchFamily="18" charset="0"/>
                <a:ea typeface="华文行楷" pitchFamily="2" charset="-122"/>
              </a:rPr>
              <a:t>om</a:t>
            </a:r>
            <a:r>
              <a:rPr lang="zh-CN" altLang="en-US" sz="2800" b="0">
                <a:latin typeface="华文行楷" pitchFamily="2" charset="-122"/>
                <a:ea typeface="华文行楷" pitchFamily="2" charset="-122"/>
              </a:rPr>
              <a:t>和效率</a:t>
            </a:r>
            <a:r>
              <a:rPr lang="en-US" altLang="zh-CN" sz="2800" i="1">
                <a:latin typeface="Times New Roman" pitchFamily="18" charset="0"/>
                <a:ea typeface="华文行楷" pitchFamily="2" charset="-122"/>
              </a:rPr>
              <a:t>η</a:t>
            </a:r>
            <a:r>
              <a:rPr lang="zh-CN" altLang="en-US" sz="2400">
                <a:latin typeface="Times New Roman" pitchFamily="18" charset="0"/>
              </a:rPr>
              <a:t>：功率放大电路的参数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  <p:bldP spid="522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65175"/>
            <a:ext cx="3352800" cy="579438"/>
          </a:xfrm>
        </p:spPr>
        <p:txBody>
          <a:bodyPr/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Times New Roman" pitchFamily="18" charset="0"/>
              </a:rPr>
              <a:t>MOS</a:t>
            </a:r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管的特性</a:t>
            </a: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533400" y="1427163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1)</a:t>
            </a:r>
            <a:r>
              <a:rPr kumimoji="1" lang="zh-CN" altLang="en-US" sz="2400" b="1">
                <a:latin typeface="Times New Roman" pitchFamily="18" charset="0"/>
              </a:rPr>
              <a:t>增强型</a:t>
            </a:r>
            <a:r>
              <a:rPr kumimoji="1" lang="en-US" altLang="zh-CN" sz="2400" b="1">
                <a:latin typeface="Times New Roman" pitchFamily="18" charset="0"/>
              </a:rPr>
              <a:t>MOS</a:t>
            </a:r>
            <a:r>
              <a:rPr kumimoji="1" lang="zh-CN" altLang="zh-CN" sz="2400" b="1">
                <a:latin typeface="Times New Roman" pitchFamily="18" charset="0"/>
              </a:rPr>
              <a:t>管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pic>
        <p:nvPicPr>
          <p:cNvPr id="139268" name="Picture 4" descr="Dz010413"/>
          <p:cNvPicPr>
            <a:picLocks noChangeAspect="1" noChangeArrowheads="1"/>
          </p:cNvPicPr>
          <p:nvPr/>
        </p:nvPicPr>
        <p:blipFill>
          <a:blip r:embed="rId3" cstate="print"/>
          <a:srcRect t="36890" r="84711" b="55469"/>
          <a:stretch>
            <a:fillRect/>
          </a:stretch>
        </p:blipFill>
        <p:spPr bwMode="auto">
          <a:xfrm>
            <a:off x="1066800" y="2265363"/>
            <a:ext cx="1524000" cy="1300162"/>
          </a:xfrm>
          <a:prstGeom prst="rect">
            <a:avLst/>
          </a:prstGeom>
          <a:noFill/>
        </p:spPr>
      </p:pic>
      <p:pic>
        <p:nvPicPr>
          <p:cNvPr id="139269" name="Picture 5" descr="Dz010413"/>
          <p:cNvPicPr>
            <a:picLocks noChangeAspect="1" noChangeArrowheads="1"/>
          </p:cNvPicPr>
          <p:nvPr/>
        </p:nvPicPr>
        <p:blipFill>
          <a:blip r:embed="rId4" cstate="print"/>
          <a:srcRect l="36424" t="36099" r="42889" b="53096"/>
          <a:stretch>
            <a:fillRect/>
          </a:stretch>
        </p:blipFill>
        <p:spPr bwMode="auto">
          <a:xfrm>
            <a:off x="3635375" y="1989138"/>
            <a:ext cx="2209800" cy="1970087"/>
          </a:xfrm>
          <a:prstGeom prst="rect">
            <a:avLst/>
          </a:prstGeom>
          <a:noFill/>
        </p:spPr>
      </p:pic>
      <p:pic>
        <p:nvPicPr>
          <p:cNvPr id="139270" name="Picture 6" descr="Dz010413"/>
          <p:cNvPicPr>
            <a:picLocks noChangeAspect="1" noChangeArrowheads="1"/>
          </p:cNvPicPr>
          <p:nvPr/>
        </p:nvPicPr>
        <p:blipFill>
          <a:blip r:embed="rId5" cstate="print"/>
          <a:srcRect l="76447" t="35573" r="1068" b="52570"/>
          <a:stretch>
            <a:fillRect/>
          </a:stretch>
        </p:blipFill>
        <p:spPr bwMode="auto">
          <a:xfrm>
            <a:off x="6084888" y="2060575"/>
            <a:ext cx="2209800" cy="1990725"/>
          </a:xfrm>
          <a:prstGeom prst="rect">
            <a:avLst/>
          </a:prstGeom>
          <a:noFill/>
        </p:spPr>
      </p:pic>
      <p:pic>
        <p:nvPicPr>
          <p:cNvPr id="139271" name="Picture 7" descr="Dz010413"/>
          <p:cNvPicPr>
            <a:picLocks noChangeAspect="1" noChangeArrowheads="1"/>
          </p:cNvPicPr>
          <p:nvPr/>
        </p:nvPicPr>
        <p:blipFill>
          <a:blip r:embed="rId6" cstate="print"/>
          <a:srcRect l="32175" t="52460" r="46376" b="34761"/>
          <a:stretch>
            <a:fillRect/>
          </a:stretch>
        </p:blipFill>
        <p:spPr bwMode="auto">
          <a:xfrm>
            <a:off x="3563938" y="4076700"/>
            <a:ext cx="2171700" cy="2209800"/>
          </a:xfrm>
          <a:prstGeom prst="rect">
            <a:avLst/>
          </a:prstGeom>
          <a:noFill/>
        </p:spPr>
      </p:pic>
      <p:pic>
        <p:nvPicPr>
          <p:cNvPr id="139272" name="Picture 8" descr="Dz010413"/>
          <p:cNvPicPr>
            <a:picLocks noChangeAspect="1" noChangeArrowheads="1"/>
          </p:cNvPicPr>
          <p:nvPr/>
        </p:nvPicPr>
        <p:blipFill>
          <a:blip r:embed="rId7" cstate="print"/>
          <a:srcRect l="76472" t="54372" r="1146" b="33879"/>
          <a:stretch>
            <a:fillRect/>
          </a:stretch>
        </p:blipFill>
        <p:spPr bwMode="auto">
          <a:xfrm>
            <a:off x="6011863" y="4294188"/>
            <a:ext cx="2438400" cy="2184400"/>
          </a:xfrm>
          <a:prstGeom prst="rect">
            <a:avLst/>
          </a:prstGeom>
          <a:noFill/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3400" y="3941763"/>
            <a:ext cx="2667000" cy="2222500"/>
            <a:chOff x="336" y="2256"/>
            <a:chExt cx="1680" cy="1400"/>
          </a:xfrm>
        </p:grpSpPr>
        <p:pic>
          <p:nvPicPr>
            <p:cNvPr id="139274" name="Picture 10" descr="Dz010413"/>
            <p:cNvPicPr>
              <a:picLocks noChangeAspect="1" noChangeArrowheads="1"/>
            </p:cNvPicPr>
            <p:nvPr/>
          </p:nvPicPr>
          <p:blipFill>
            <a:blip r:embed="rId8" cstate="print"/>
            <a:srcRect t="55739" r="86011" b="36064"/>
            <a:stretch>
              <a:fillRect/>
            </a:stretch>
          </p:blipFill>
          <p:spPr bwMode="auto">
            <a:xfrm>
              <a:off x="793" y="2840"/>
              <a:ext cx="816" cy="816"/>
            </a:xfrm>
            <a:prstGeom prst="rect">
              <a:avLst/>
            </a:prstGeom>
            <a:noFill/>
          </p:spPr>
        </p:pic>
        <p:sp>
          <p:nvSpPr>
            <p:cNvPr id="139275" name="Text Box 11"/>
            <p:cNvSpPr txBox="1">
              <a:spLocks noChangeArrowheads="1"/>
            </p:cNvSpPr>
            <p:nvPr/>
          </p:nvSpPr>
          <p:spPr bwMode="auto">
            <a:xfrm>
              <a:off x="336" y="2256"/>
              <a:ext cx="1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2)</a:t>
              </a:r>
              <a:r>
                <a:rPr kumimoji="1" lang="zh-CN" altLang="en-US" sz="2400" b="1" dirty="0">
                  <a:latin typeface="Times New Roman" pitchFamily="18" charset="0"/>
                </a:rPr>
                <a:t>耗尽型</a:t>
              </a:r>
              <a:r>
                <a:rPr kumimoji="1" lang="en-US" altLang="zh-CN" sz="2400" b="1" dirty="0">
                  <a:latin typeface="Times New Roman" pitchFamily="18" charset="0"/>
                </a:rPr>
                <a:t>MOS</a:t>
              </a:r>
              <a:r>
                <a:rPr kumimoji="1" lang="zh-CN" altLang="en-US" sz="2400" b="1" dirty="0">
                  <a:latin typeface="Times New Roman" pitchFamily="18" charset="0"/>
                </a:rPr>
                <a:t>管</a:t>
              </a:r>
            </a:p>
          </p:txBody>
        </p:sp>
      </p:grpSp>
      <p:sp>
        <p:nvSpPr>
          <p:cNvPr id="139276" name="AutoShape 12"/>
          <p:cNvSpPr>
            <a:spLocks/>
          </p:cNvSpPr>
          <p:nvPr/>
        </p:nvSpPr>
        <p:spPr bwMode="auto">
          <a:xfrm>
            <a:off x="2720975" y="2141538"/>
            <a:ext cx="838200" cy="685800"/>
          </a:xfrm>
          <a:prstGeom prst="borderCallout2">
            <a:avLst>
              <a:gd name="adj1" fmla="val 16667"/>
              <a:gd name="adj2" fmla="val 109093"/>
              <a:gd name="adj3" fmla="val 16667"/>
              <a:gd name="adj4" fmla="val 145264"/>
              <a:gd name="adj5" fmla="val 226620"/>
              <a:gd name="adj6" fmla="val 182954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开启电压</a:t>
            </a:r>
          </a:p>
        </p:txBody>
      </p:sp>
      <p:sp>
        <p:nvSpPr>
          <p:cNvPr id="139277" name="AutoShape 13"/>
          <p:cNvSpPr>
            <a:spLocks/>
          </p:cNvSpPr>
          <p:nvPr/>
        </p:nvSpPr>
        <p:spPr bwMode="auto">
          <a:xfrm>
            <a:off x="2771775" y="4581525"/>
            <a:ext cx="838200" cy="685800"/>
          </a:xfrm>
          <a:prstGeom prst="borderCallout2">
            <a:avLst>
              <a:gd name="adj1" fmla="val 16667"/>
              <a:gd name="adj2" fmla="val 109093"/>
              <a:gd name="adj3" fmla="val 16667"/>
              <a:gd name="adj4" fmla="val 128597"/>
              <a:gd name="adj5" fmla="val 208102"/>
              <a:gd name="adj6" fmla="val 149051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rgbClr val="000000"/>
                </a:solidFill>
                <a:latin typeface="Times New Roman" pitchFamily="18" charset="0"/>
              </a:rPr>
              <a:t>夹断电压</a:t>
            </a:r>
          </a:p>
        </p:txBody>
      </p:sp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4067175" y="404813"/>
          <a:ext cx="410368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5" name="公式" r:id="rId9" imgW="2247840" imgH="711000" progId="Equation.3">
                  <p:embed/>
                </p:oleObj>
              </mc:Choice>
              <mc:Fallback>
                <p:oleObj name="公式" r:id="rId9" imgW="22478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04813"/>
                        <a:ext cx="4103688" cy="13017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3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392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6" grpId="0" animBg="1" autoUpdateAnimBg="0"/>
      <p:bldP spid="139277" grpId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836613"/>
            <a:ext cx="8229600" cy="581025"/>
          </a:xfrm>
        </p:spPr>
        <p:txBody>
          <a:bodyPr/>
          <a:lstStyle/>
          <a:p>
            <a:pPr algn="l"/>
            <a:r>
              <a:rPr lang="zh-CN" altLang="en-US" sz="3200">
                <a:ea typeface="华文行楷" pitchFamily="2" charset="-122"/>
              </a:rPr>
              <a:t>利用</a:t>
            </a:r>
            <a:r>
              <a:rPr lang="en-US" altLang="zh-CN" sz="2800" b="1">
                <a:latin typeface="Times New Roman" pitchFamily="18" charset="0"/>
              </a:rPr>
              <a:t>Multisim</a:t>
            </a:r>
            <a:r>
              <a:rPr lang="zh-CN" altLang="en-US" sz="3200">
                <a:ea typeface="华文行楷" pitchFamily="2" charset="-122"/>
              </a:rPr>
              <a:t>测试场效应管的输出特性</a:t>
            </a:r>
          </a:p>
        </p:txBody>
      </p:sp>
      <p:pic>
        <p:nvPicPr>
          <p:cNvPr id="1638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7182" t="27229" r="26221" b="30489"/>
          <a:stretch>
            <a:fillRect/>
          </a:stretch>
        </p:blipFill>
        <p:spPr>
          <a:xfrm>
            <a:off x="1763713" y="1557338"/>
            <a:ext cx="5400675" cy="4027487"/>
          </a:xfrm>
          <a:noFill/>
          <a:ln/>
        </p:spPr>
      </p:pic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1476375" y="5805488"/>
            <a:ext cx="6696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/>
              <a:t>从输出特性曲线说明场效应管的哪些特点？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28688"/>
            <a:ext cx="8002588" cy="685800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3.  </a:t>
            </a:r>
            <a:r>
              <a:rPr lang="zh-CN" altLang="en-US" sz="3200" dirty="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  <a:t>场效应管的分类</a:t>
            </a:r>
            <a:br>
              <a:rPr lang="zh-CN" altLang="en-US" sz="3200" dirty="0">
                <a:solidFill>
                  <a:schemeClr val="tx1"/>
                </a:solidFill>
                <a:latin typeface="Times New Roman" pitchFamily="18" charset="0"/>
                <a:ea typeface="华文行楷" pitchFamily="2" charset="-122"/>
                <a:cs typeface="Times New Roman" pitchFamily="18" charset="0"/>
              </a:rPr>
            </a:br>
            <a:r>
              <a:rPr lang="zh-CN" alt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工作在恒流区时</a:t>
            </a:r>
            <a:r>
              <a:rPr lang="en-US" altLang="zh-C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g-s</a:t>
            </a:r>
            <a:r>
              <a:rPr lang="zh-CN" alt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d-s</a:t>
            </a:r>
            <a:r>
              <a:rPr lang="zh-CN" alt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间的电压极性</a:t>
            </a:r>
          </a:p>
        </p:txBody>
      </p:sp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4513263" y="3636963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4" name="公式" r:id="rId4" imgW="114120" imgH="215640" progId="Equation.3">
                  <p:embed/>
                </p:oleObj>
              </mc:Choice>
              <mc:Fallback>
                <p:oleObj name="公式" r:id="rId4" imgW="114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3636963"/>
                        <a:ext cx="112712" cy="21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684213" y="1844675"/>
          <a:ext cx="8005762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5" name="Equation" r:id="rId6" imgW="3809880" imgH="1549080" progId="Equation.3">
                  <p:embed/>
                </p:oleObj>
              </mc:Choice>
              <mc:Fallback>
                <p:oleObj name="Equation" r:id="rId6" imgW="3809880" imgH="1549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8005762" cy="32194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1141413" y="5192713"/>
            <a:ext cx="7467600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GS</a:t>
            </a:r>
            <a:r>
              <a:rPr lang="en-US" altLang="zh-CN" sz="2400" b="1">
                <a:latin typeface="Times New Roman" pitchFamily="18" charset="0"/>
              </a:rPr>
              <a:t>=0</a:t>
            </a:r>
            <a:r>
              <a:rPr lang="zh-CN" altLang="en-US" sz="2400" b="1">
                <a:latin typeface="Times New Roman" pitchFamily="18" charset="0"/>
              </a:rPr>
              <a:t>可工作在恒流区的场效应管有哪几种？ </a:t>
            </a:r>
          </a:p>
          <a:p>
            <a:pPr algn="l">
              <a:spcBef>
                <a:spcPct val="20000"/>
              </a:spcBef>
            </a:pP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GS</a:t>
            </a:r>
            <a:r>
              <a:rPr lang="zh-CN" altLang="en-US" sz="2400" b="1">
                <a:latin typeface="Times New Roman" pitchFamily="18" charset="0"/>
              </a:rPr>
              <a:t>＞</a:t>
            </a:r>
            <a:r>
              <a:rPr lang="en-US" altLang="zh-CN" sz="2400" b="1">
                <a:latin typeface="Times New Roman" pitchFamily="18" charset="0"/>
              </a:rPr>
              <a:t>0</a:t>
            </a:r>
            <a:r>
              <a:rPr lang="zh-CN" altLang="en-US" sz="2400" b="1">
                <a:latin typeface="Times New Roman" pitchFamily="18" charset="0"/>
              </a:rPr>
              <a:t>才可能工作在恒流区的场效应管有哪几种？ </a:t>
            </a:r>
          </a:p>
          <a:p>
            <a:pPr algn="l">
              <a:spcBef>
                <a:spcPct val="20000"/>
              </a:spcBef>
            </a:pPr>
            <a:r>
              <a:rPr lang="en-US" altLang="zh-CN" sz="2400" b="1" i="1">
                <a:latin typeface="Times New Roman" pitchFamily="18" charset="0"/>
              </a:rPr>
              <a:t>u</a:t>
            </a:r>
            <a:r>
              <a:rPr lang="en-US" altLang="zh-CN" sz="2400" b="1" baseline="-25000">
                <a:latin typeface="Times New Roman" pitchFamily="18" charset="0"/>
              </a:rPr>
              <a:t>GS</a:t>
            </a:r>
            <a:r>
              <a:rPr lang="zh-CN" altLang="en-US" sz="2400" b="1">
                <a:latin typeface="Times New Roman" pitchFamily="18" charset="0"/>
              </a:rPr>
              <a:t>＜</a:t>
            </a:r>
            <a:r>
              <a:rPr lang="en-US" altLang="zh-CN" sz="2400" b="1">
                <a:latin typeface="Times New Roman" pitchFamily="18" charset="0"/>
              </a:rPr>
              <a:t>0</a:t>
            </a:r>
            <a:r>
              <a:rPr lang="zh-CN" altLang="en-US" sz="2400" b="1">
                <a:latin typeface="Times New Roman" pitchFamily="18" charset="0"/>
              </a:rPr>
              <a:t>才可能工作在恒流区的场效应管有哪几种？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0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3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8027988" cy="641350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二、场效应管静态工作点的设置方法</a:t>
            </a:r>
            <a:endParaRPr lang="zh-CN" altLang="en-US" sz="2800">
              <a:solidFill>
                <a:schemeClr val="tx1"/>
              </a:solidFill>
              <a:ea typeface="华文行楷" pitchFamily="2" charset="-122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684213" y="2205038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   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根据</a:t>
            </a:r>
            <a:r>
              <a:rPr kumimoji="1" lang="zh-CN" altLang="en-US" sz="2400" b="1" dirty="0">
                <a:latin typeface="Times New Roman" pitchFamily="18" charset="0"/>
              </a:rPr>
              <a:t>场效应管工作在恒流区的条件，在</a:t>
            </a:r>
            <a:r>
              <a:rPr kumimoji="1" lang="en-US" altLang="zh-CN" sz="2400" b="1" dirty="0">
                <a:latin typeface="Times New Roman" pitchFamily="18" charset="0"/>
              </a:rPr>
              <a:t>g-s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d-s</a:t>
            </a:r>
            <a:r>
              <a:rPr kumimoji="1" lang="zh-CN" altLang="en-US" sz="2400" b="1" dirty="0">
                <a:latin typeface="Times New Roman" pitchFamily="18" charset="0"/>
              </a:rPr>
              <a:t>间加极性合适的电源</a:t>
            </a:r>
          </a:p>
        </p:txBody>
      </p:sp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4716463" y="3716338"/>
          <a:ext cx="2520950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8" name="Equation" r:id="rId3" imgW="1371600" imgH="952200" progId="Equation.3">
                  <p:embed/>
                </p:oleObj>
              </mc:Choice>
              <mc:Fallback>
                <p:oleObj name="Equation" r:id="rId3" imgW="1371600" imgH="952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716338"/>
                        <a:ext cx="2520950" cy="17510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1403350" y="3284538"/>
          <a:ext cx="29718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9" name="Photo Editor 照片" r:id="rId5" imgW="10561905" imgH="8923810" progId="MSPhotoEd.3">
                  <p:embed/>
                </p:oleObj>
              </mc:Choice>
              <mc:Fallback>
                <p:oleObj name="Photo Editor 照片" r:id="rId5" imgW="10561905" imgH="892381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284538"/>
                        <a:ext cx="29718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611188" y="1628775"/>
            <a:ext cx="4105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b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 b="0">
                <a:latin typeface="华文行楷" pitchFamily="2" charset="-122"/>
                <a:ea typeface="华文行楷" pitchFamily="2" charset="-122"/>
              </a:rPr>
              <a:t>基本共源放大电路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7924800" cy="641350"/>
          </a:xfrm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6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自给偏压电路</a:t>
            </a:r>
          </a:p>
        </p:txBody>
      </p:sp>
      <p:graphicFrame>
        <p:nvGraphicFramePr>
          <p:cNvPr id="143363" name="Object 3"/>
          <p:cNvGraphicFramePr>
            <a:graphicFrameLocks noChangeAspect="1"/>
          </p:cNvGraphicFramePr>
          <p:nvPr/>
        </p:nvGraphicFramePr>
        <p:xfrm>
          <a:off x="4572000" y="1987550"/>
          <a:ext cx="31242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2" name="公式" r:id="rId3" imgW="1701720" imgH="482400" progId="Equation.3">
                  <p:embed/>
                </p:oleObj>
              </mc:Choice>
              <mc:Fallback>
                <p:oleObj name="公式" r:id="rId3" imgW="170172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7550"/>
                        <a:ext cx="3124200" cy="8826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1258888" y="4508500"/>
          <a:ext cx="2711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3" name="公式" r:id="rId5" imgW="1422360" imgH="457200" progId="Equation.3">
                  <p:embed/>
                </p:oleObj>
              </mc:Choice>
              <mc:Fallback>
                <p:oleObj name="公式" r:id="rId5" imgW="1422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508500"/>
                        <a:ext cx="2711450" cy="8731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Object 5"/>
          <p:cNvGraphicFramePr>
            <a:graphicFrameLocks noChangeAspect="1"/>
          </p:cNvGraphicFramePr>
          <p:nvPr/>
        </p:nvGraphicFramePr>
        <p:xfrm>
          <a:off x="4572000" y="4724400"/>
          <a:ext cx="29876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4" name="Equation" r:id="rId7" imgW="1625400" imgH="241200" progId="Equation.3">
                  <p:embed/>
                </p:oleObj>
              </mc:Choice>
              <mc:Fallback>
                <p:oleObj name="Equation" r:id="rId7" imgW="16254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24400"/>
                        <a:ext cx="2987675" cy="442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6" name="AutoShape 6"/>
          <p:cNvSpPr>
            <a:spLocks/>
          </p:cNvSpPr>
          <p:nvPr/>
        </p:nvSpPr>
        <p:spPr bwMode="auto">
          <a:xfrm>
            <a:off x="4356100" y="3355975"/>
            <a:ext cx="2667000" cy="685800"/>
          </a:xfrm>
          <a:prstGeom prst="borderCallout1">
            <a:avLst>
              <a:gd name="adj1" fmla="val 16667"/>
              <a:gd name="adj2" fmla="val 102856"/>
              <a:gd name="adj3" fmla="val -70370"/>
              <a:gd name="adj4" fmla="val 109106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000" b="1"/>
              <a:t>由正电源获得负偏压</a:t>
            </a:r>
          </a:p>
          <a:p>
            <a:r>
              <a:rPr lang="zh-CN" altLang="en-US" sz="2000" b="1"/>
              <a:t>称为自给偏压</a:t>
            </a:r>
          </a:p>
        </p:txBody>
      </p:sp>
      <p:graphicFrame>
        <p:nvGraphicFramePr>
          <p:cNvPr id="143367" name="Object 7"/>
          <p:cNvGraphicFramePr>
            <a:graphicFrameLocks noChangeAspect="1"/>
          </p:cNvGraphicFramePr>
          <p:nvPr/>
        </p:nvGraphicFramePr>
        <p:xfrm>
          <a:off x="900113" y="1628775"/>
          <a:ext cx="327660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5" name="Photo Editor 照片" r:id="rId9" imgW="11019048" imgH="8907118" progId="MSPhotoEd.3">
                  <p:embed/>
                </p:oleObj>
              </mc:Choice>
              <mc:Fallback>
                <p:oleObj name="Photo Editor 照片" r:id="rId9" imgW="11019048" imgH="8907118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3276600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1066800" y="5557838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/>
              <a:t>哪种场效应管能够采用这种电路形式设置</a:t>
            </a:r>
            <a:r>
              <a:rPr lang="en-US" altLang="zh-CN" sz="2400" b="1" i="1" dirty="0">
                <a:latin typeface="Times New Roman" pitchFamily="18" charset="0"/>
              </a:rPr>
              <a:t>Q</a:t>
            </a:r>
            <a:r>
              <a:rPr lang="zh-CN" altLang="en-US" sz="2400" b="1" dirty="0"/>
              <a:t>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6" grpId="0" animBg="1" autoUpdateAnimBg="0"/>
      <p:bldP spid="143368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836613"/>
            <a:ext cx="7856537" cy="592123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 </a:t>
            </a:r>
            <a:r>
              <a:rPr lang="zh-CN" altLang="en-US" sz="32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分压式偏置电路</a:t>
            </a:r>
          </a:p>
        </p:txBody>
      </p:sp>
      <p:pic>
        <p:nvPicPr>
          <p:cNvPr id="144387" name="Picture 3" descr="Dz020705"/>
          <p:cNvPicPr>
            <a:picLocks noChangeAspect="1" noChangeArrowheads="1"/>
          </p:cNvPicPr>
          <p:nvPr/>
        </p:nvPicPr>
        <p:blipFill>
          <a:blip r:embed="rId3" cstate="print"/>
          <a:srcRect r="67188" b="31107"/>
          <a:stretch>
            <a:fillRect/>
          </a:stretch>
        </p:blipFill>
        <p:spPr bwMode="auto">
          <a:xfrm>
            <a:off x="993775" y="2268538"/>
            <a:ext cx="3352800" cy="2606675"/>
          </a:xfrm>
          <a:prstGeom prst="rect">
            <a:avLst/>
          </a:prstGeom>
          <a:noFill/>
        </p:spPr>
      </p:pic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4643438" y="1844675"/>
          <a:ext cx="32766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1" name="公式" r:id="rId4" imgW="1701720" imgH="711000" progId="Equation.3">
                  <p:embed/>
                </p:oleObj>
              </mc:Choice>
              <mc:Fallback>
                <p:oleObj name="公式" r:id="rId4" imgW="170172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844675"/>
                        <a:ext cx="3276600" cy="13684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5"/>
          <p:cNvGraphicFramePr>
            <a:graphicFrameLocks noChangeAspect="1"/>
          </p:cNvGraphicFramePr>
          <p:nvPr/>
        </p:nvGraphicFramePr>
        <p:xfrm>
          <a:off x="4643438" y="3284538"/>
          <a:ext cx="2957512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2" name="公式" r:id="rId6" imgW="1358640" imgH="457200" progId="Equation.3">
                  <p:embed/>
                </p:oleObj>
              </mc:Choice>
              <mc:Fallback>
                <p:oleObj name="公式" r:id="rId6" imgW="135864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284538"/>
                        <a:ext cx="2957512" cy="99853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4643438" y="4364038"/>
          <a:ext cx="29876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3" name="Equation" r:id="rId8" imgW="1625400" imgH="241200" progId="Equation.3">
                  <p:embed/>
                </p:oleObj>
              </mc:Choice>
              <mc:Fallback>
                <p:oleObj name="Equation" r:id="rId8" imgW="16254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364038"/>
                        <a:ext cx="2987675" cy="4429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1" name="AutoShape 7"/>
          <p:cNvSpPr>
            <a:spLocks/>
          </p:cNvSpPr>
          <p:nvPr/>
        </p:nvSpPr>
        <p:spPr bwMode="auto">
          <a:xfrm>
            <a:off x="3127375" y="4935538"/>
            <a:ext cx="4876800" cy="533400"/>
          </a:xfrm>
          <a:prstGeom prst="borderCallout1">
            <a:avLst>
              <a:gd name="adj1" fmla="val 21431"/>
              <a:gd name="adj2" fmla="val -1565"/>
              <a:gd name="adj3" fmla="val -143750"/>
              <a:gd name="adj4" fmla="val -24611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kumimoji="1" lang="zh-CN" altLang="en-US" sz="2400" b="1">
                <a:latin typeface="Times New Roman" pitchFamily="18" charset="0"/>
              </a:rPr>
              <a:t>为什么加</a:t>
            </a: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g3</a:t>
            </a:r>
            <a:r>
              <a:rPr kumimoji="1" lang="en-US" altLang="zh-CN" sz="2400" b="1">
                <a:latin typeface="Times New Roman" pitchFamily="18" charset="0"/>
              </a:rPr>
              <a:t>?</a:t>
            </a:r>
            <a:r>
              <a:rPr kumimoji="1" lang="zh-CN" altLang="en-US" sz="2400" b="1">
                <a:latin typeface="Times New Roman" pitchFamily="18" charset="0"/>
              </a:rPr>
              <a:t>其数值应大些小些？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1374775" y="5545138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/>
              <a:t>哪种场效应管能够采用这种电路形式设置</a:t>
            </a:r>
            <a:r>
              <a:rPr lang="en-US" altLang="zh-CN" sz="2400" b="1" i="1" dirty="0">
                <a:latin typeface="Times New Roman" pitchFamily="18" charset="0"/>
              </a:rPr>
              <a:t>Q</a:t>
            </a:r>
            <a:r>
              <a:rPr lang="zh-CN" altLang="en-US" sz="2400" b="1" dirty="0"/>
              <a:t>点？</a:t>
            </a: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841375" y="1428736"/>
            <a:ext cx="4114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即典型的</a:t>
            </a:r>
            <a:r>
              <a:rPr kumimoji="1" lang="en-US" altLang="zh-CN" sz="2800" b="1" i="1" dirty="0">
                <a:latin typeface="Times New Roman" pitchFamily="18" charset="0"/>
              </a:rPr>
              <a:t>Q</a:t>
            </a:r>
            <a:r>
              <a:rPr kumimoji="1" lang="zh-CN" altLang="en-US" sz="2800" b="1" dirty="0">
                <a:latin typeface="Times New Roman" pitchFamily="18" charset="0"/>
              </a:rPr>
              <a:t>点稳定电路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4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1" grpId="0" animBg="1" autoUpdateAnimBg="0"/>
      <p:bldP spid="144392" grpId="0" build="p" autoUpdateAnimBg="0"/>
      <p:bldP spid="144393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981075"/>
            <a:ext cx="7632700" cy="64135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三、场效应管放大电路的动态分析</a:t>
            </a:r>
            <a:endParaRPr lang="zh-CN" altLang="en-US" sz="2800">
              <a:solidFill>
                <a:schemeClr val="tx1"/>
              </a:solidFill>
              <a:ea typeface="华文行楷" pitchFamily="2" charset="-122"/>
            </a:endParaRPr>
          </a:p>
        </p:txBody>
      </p:sp>
      <p:pic>
        <p:nvPicPr>
          <p:cNvPr id="145411" name="Picture 3" descr="Dz020706"/>
          <p:cNvPicPr>
            <a:picLocks noChangeAspect="1" noChangeArrowheads="1"/>
          </p:cNvPicPr>
          <p:nvPr/>
        </p:nvPicPr>
        <p:blipFill>
          <a:blip r:embed="rId3" cstate="print"/>
          <a:srcRect l="35431" b="17410"/>
          <a:stretch>
            <a:fillRect/>
          </a:stretch>
        </p:blipFill>
        <p:spPr bwMode="auto">
          <a:xfrm>
            <a:off x="1042988" y="2997200"/>
            <a:ext cx="4191000" cy="1695450"/>
          </a:xfrm>
          <a:prstGeom prst="rect">
            <a:avLst/>
          </a:prstGeom>
          <a:noFill/>
        </p:spPr>
      </p:pic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1119188" y="4902200"/>
          <a:ext cx="19050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5" name="公式" r:id="rId4" imgW="914400" imgH="431640" progId="Equation.3">
                  <p:embed/>
                </p:oleObj>
              </mc:Choice>
              <mc:Fallback>
                <p:oleObj name="公式" r:id="rId4" imgW="9144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4902200"/>
                        <a:ext cx="1905000" cy="8953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3" name="AutoShape 5"/>
          <p:cNvSpPr>
            <a:spLocks/>
          </p:cNvSpPr>
          <p:nvPr/>
        </p:nvSpPr>
        <p:spPr bwMode="auto">
          <a:xfrm>
            <a:off x="5538788" y="3454400"/>
            <a:ext cx="2401887" cy="871538"/>
          </a:xfrm>
          <a:prstGeom prst="borderCallout1">
            <a:avLst>
              <a:gd name="adj1" fmla="val 13116"/>
              <a:gd name="adj2" fmla="val -3171"/>
              <a:gd name="adj3" fmla="val 33699"/>
              <a:gd name="adj4" fmla="val -37014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400" b="1"/>
              <a:t>近似分析时可认为其为无穷大！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3100388" y="50546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latin typeface="Times New Roman" pitchFamily="18" charset="0"/>
              </a:rPr>
              <a:t>根据</a:t>
            </a:r>
            <a:r>
              <a:rPr lang="en-US" altLang="zh-CN" sz="2400" b="1" i="1" dirty="0" err="1">
                <a:latin typeface="Times New Roman" pitchFamily="18" charset="0"/>
              </a:rPr>
              <a:t>i</a:t>
            </a:r>
            <a:r>
              <a:rPr lang="en-US" altLang="zh-CN" sz="2400" b="1" baseline="-25000" dirty="0" err="1">
                <a:latin typeface="Times New Roman" pitchFamily="18" charset="0"/>
              </a:rPr>
              <a:t>D</a:t>
            </a:r>
            <a:r>
              <a:rPr lang="zh-CN" altLang="en-US" sz="2400" b="1" dirty="0">
                <a:latin typeface="Times New Roman" pitchFamily="18" charset="0"/>
              </a:rPr>
              <a:t>的表达式或转移特性可求得</a:t>
            </a:r>
            <a:r>
              <a:rPr lang="en-US" altLang="zh-CN" sz="2400" b="1" i="1" dirty="0">
                <a:latin typeface="Times New Roman" pitchFamily="18" charset="0"/>
              </a:rPr>
              <a:t>g</a:t>
            </a:r>
            <a:r>
              <a:rPr lang="en-US" altLang="zh-CN" sz="2400" b="1" baseline="-25000" dirty="0">
                <a:latin typeface="Times New Roman" pitchFamily="18" charset="0"/>
              </a:rPr>
              <a:t>m</a:t>
            </a:r>
            <a:r>
              <a:rPr lang="zh-CN" altLang="en-US" sz="2400" b="1" dirty="0">
                <a:latin typeface="Times New Roman" pitchFamily="18" charset="0"/>
              </a:rPr>
              <a:t>。</a:t>
            </a:r>
            <a:endParaRPr lang="zh-CN" altLang="en-US" sz="2400" b="1" baseline="-25000" dirty="0">
              <a:latin typeface="Times New Roman" pitchFamily="18" charset="0"/>
            </a:endParaRPr>
          </a:p>
        </p:txBody>
      </p: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1042988" y="223520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与晶体管的</a:t>
            </a:r>
            <a:r>
              <a:rPr kumimoji="1" lang="en-US" altLang="zh-CN" sz="2400" b="1" i="1" dirty="0">
                <a:latin typeface="Times New Roman" pitchFamily="18" charset="0"/>
              </a:rPr>
              <a:t>h</a:t>
            </a:r>
            <a:r>
              <a:rPr kumimoji="1" lang="zh-CN" altLang="en-US" sz="2400" b="1" dirty="0">
                <a:latin typeface="Times New Roman" pitchFamily="18" charset="0"/>
              </a:rPr>
              <a:t>参数等效模型类比：</a:t>
            </a: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15938" y="1743075"/>
            <a:ext cx="52562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b="0">
                <a:latin typeface="华文行楷" pitchFamily="2" charset="-122"/>
                <a:ea typeface="华文行楷" pitchFamily="2" charset="-122"/>
              </a:rPr>
              <a:t>1.  </a:t>
            </a:r>
            <a:r>
              <a:rPr kumimoji="1" lang="zh-CN" altLang="en-US" sz="2800" b="0">
                <a:latin typeface="华文行楷" pitchFamily="2" charset="-122"/>
                <a:ea typeface="华文行楷" pitchFamily="2" charset="-122"/>
              </a:rPr>
              <a:t>场效应管的交流等效模型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5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 autoUpdateAnimBg="0"/>
      <p:bldP spid="145414" grpId="0" build="p" autoUpdateAnimBg="0"/>
      <p:bldP spid="145415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81075"/>
            <a:ext cx="7427912" cy="579438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2.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基本共源放大电路的动态分析</a:t>
            </a:r>
          </a:p>
        </p:txBody>
      </p:sp>
      <p:pic>
        <p:nvPicPr>
          <p:cNvPr id="146435" name="Picture 3" descr="Dz02070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2133600"/>
            <a:ext cx="3886200" cy="1846263"/>
          </a:xfrm>
          <a:prstGeom prst="rect">
            <a:avLst/>
          </a:prstGeom>
          <a:noFill/>
        </p:spPr>
      </p:pic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1384300" y="4343400"/>
          <a:ext cx="32766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39" name="Equation" r:id="rId5" imgW="1676160" imgH="939600" progId="Equation.3">
                  <p:embed/>
                </p:oleObj>
              </mc:Choice>
              <mc:Fallback>
                <p:oleObj name="Equation" r:id="rId5" imgW="1676160" imgH="939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4343400"/>
                        <a:ext cx="3276600" cy="18383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45063" y="4521200"/>
            <a:ext cx="3816350" cy="1516063"/>
            <a:chOff x="3107" y="2704"/>
            <a:chExt cx="2404" cy="955"/>
          </a:xfrm>
        </p:grpSpPr>
        <p:sp>
          <p:nvSpPr>
            <p:cNvPr id="146438" name="Text Box 6"/>
            <p:cNvSpPr txBox="1">
              <a:spLocks noChangeArrowheads="1"/>
            </p:cNvSpPr>
            <p:nvPr/>
          </p:nvSpPr>
          <p:spPr bwMode="auto">
            <a:xfrm>
              <a:off x="3107" y="2704"/>
              <a:ext cx="2404" cy="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kumimoji="1" lang="zh-CN" altLang="en-US" sz="2400" b="1" dirty="0">
                  <a:latin typeface="Times New Roman" pitchFamily="18" charset="0"/>
                </a:rPr>
                <a:t>若</a:t>
              </a:r>
              <a:r>
                <a:rPr kumimoji="1" lang="en-US" altLang="zh-CN" sz="2400" b="1" i="1" dirty="0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d</a:t>
              </a:r>
              <a:r>
                <a:rPr kumimoji="1" lang="en-US" altLang="zh-CN" sz="2400" b="1" dirty="0">
                  <a:latin typeface="Times New Roman" pitchFamily="18" charset="0"/>
                </a:rPr>
                <a:t>=3k</a:t>
              </a:r>
              <a:r>
                <a:rPr kumimoji="1" lang="en-US" altLang="zh-CN" sz="2400" b="1" dirty="0"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1" lang="zh-CN" altLang="en-US" sz="2400" b="1" dirty="0">
                  <a:latin typeface="Times New Roman" pitchFamily="18" charset="0"/>
                </a:rPr>
                <a:t>， </a:t>
              </a:r>
              <a:r>
                <a:rPr kumimoji="1" lang="en-US" altLang="zh-CN" sz="2400" b="1" i="1" dirty="0" err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 dirty="0" err="1">
                  <a:latin typeface="Times New Roman" pitchFamily="18" charset="0"/>
                </a:rPr>
                <a:t>g</a:t>
              </a:r>
              <a:r>
                <a:rPr kumimoji="1" lang="en-US" altLang="zh-CN" sz="2400" b="1" dirty="0">
                  <a:latin typeface="Times New Roman" pitchFamily="18" charset="0"/>
                </a:rPr>
                <a:t>=5k</a:t>
              </a:r>
              <a:r>
                <a:rPr kumimoji="1" lang="en-US" altLang="zh-CN" sz="2400" b="1" dirty="0"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1" lang="zh-CN" altLang="en-US" sz="2400" b="1" dirty="0">
                  <a:latin typeface="Times New Roman" pitchFamily="18" charset="0"/>
                </a:rPr>
                <a:t>， </a:t>
              </a:r>
              <a:r>
                <a:rPr kumimoji="1" lang="en-US" altLang="zh-CN" sz="2400" b="1" i="1" dirty="0">
                  <a:latin typeface="Times New Roman" pitchFamily="18" charset="0"/>
                </a:rPr>
                <a:t>g</a:t>
              </a:r>
              <a:r>
                <a:rPr kumimoji="1" lang="en-US" altLang="zh-CN" sz="2400" b="1" baseline="-25000" dirty="0">
                  <a:latin typeface="Times New Roman" pitchFamily="18" charset="0"/>
                </a:rPr>
                <a:t>m</a:t>
              </a:r>
              <a:r>
                <a:rPr kumimoji="1" lang="en-US" altLang="zh-CN" sz="2400" b="1" dirty="0">
                  <a:latin typeface="Times New Roman" pitchFamily="18" charset="0"/>
                </a:rPr>
                <a:t>=2mS</a:t>
              </a:r>
              <a:r>
                <a:rPr kumimoji="1" lang="zh-CN" altLang="en-US" sz="2400" b="1" dirty="0">
                  <a:latin typeface="Times New Roman" pitchFamily="18" charset="0"/>
                </a:rPr>
                <a:t>，则</a:t>
              </a:r>
            </a:p>
            <a:p>
              <a:pPr algn="l">
                <a:lnSpc>
                  <a:spcPct val="130000"/>
                </a:lnSpc>
              </a:pPr>
              <a:r>
                <a:rPr kumimoji="1" lang="zh-CN" altLang="en-US" sz="2400" b="1" dirty="0">
                  <a:latin typeface="Times New Roman" pitchFamily="18" charset="0"/>
                </a:rPr>
                <a:t>与共射电路比较。</a:t>
              </a:r>
            </a:p>
          </p:txBody>
        </p:sp>
        <p:graphicFrame>
          <p:nvGraphicFramePr>
            <p:cNvPr id="146439" name="Object 7"/>
            <p:cNvGraphicFramePr>
              <a:graphicFrameLocks noChangeAspect="1"/>
            </p:cNvGraphicFramePr>
            <p:nvPr/>
          </p:nvGraphicFramePr>
          <p:xfrm>
            <a:off x="4286" y="3067"/>
            <a:ext cx="57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040" name="Equation" r:id="rId7" imgW="419040" imgH="241200" progId="Equation.3">
                    <p:embed/>
                  </p:oleObj>
                </mc:Choice>
                <mc:Fallback>
                  <p:oleObj name="Equation" r:id="rId7" imgW="419040" imgH="2412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3067"/>
                          <a:ext cx="576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6440" name="Object 8"/>
          <p:cNvGraphicFramePr>
            <a:graphicFrameLocks noChangeAspect="1"/>
          </p:cNvGraphicFramePr>
          <p:nvPr/>
        </p:nvGraphicFramePr>
        <p:xfrm>
          <a:off x="1003300" y="1600200"/>
          <a:ext cx="29718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41" name="Photo Editor 照片" r:id="rId9" imgW="10561905" imgH="8923810" progId="MSPhotoEd.3">
                  <p:embed/>
                </p:oleObj>
              </mc:Choice>
              <mc:Fallback>
                <p:oleObj name="Photo Editor 照片" r:id="rId9" imgW="10561905" imgH="8923810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600200"/>
                        <a:ext cx="29718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052513"/>
            <a:ext cx="7429500" cy="579437"/>
          </a:xfrm>
        </p:spPr>
        <p:txBody>
          <a:bodyPr/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3.  </a:t>
            </a:r>
            <a:r>
              <a:rPr lang="zh-CN" altLang="en-US" sz="320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基本共漏放大电路的动态分析</a:t>
            </a:r>
          </a:p>
        </p:txBody>
      </p:sp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1295400" y="4579938"/>
          <a:ext cx="3913188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8" name="Equation" r:id="rId4" imgW="2019240" imgH="711000" progId="Equation.3">
                  <p:embed/>
                </p:oleObj>
              </mc:Choice>
              <mc:Fallback>
                <p:oleObj name="Equation" r:id="rId4" imgW="20192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579938"/>
                        <a:ext cx="3913188" cy="137636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4"/>
          <p:cNvGraphicFramePr>
            <a:graphicFrameLocks noChangeAspect="1"/>
          </p:cNvGraphicFramePr>
          <p:nvPr/>
        </p:nvGraphicFramePr>
        <p:xfrm>
          <a:off x="838200" y="1836738"/>
          <a:ext cx="31527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9" name="Photo Editor 照片" r:id="rId6" imgW="9495238" imgH="7590476" progId="MSPhotoEd.3">
                  <p:embed/>
                </p:oleObj>
              </mc:Choice>
              <mc:Fallback>
                <p:oleObj name="Photo Editor 照片" r:id="rId6" imgW="9495238" imgH="7590476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36738"/>
                        <a:ext cx="31527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4114800" y="1989138"/>
          <a:ext cx="441960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0" name="Photo Editor 照片" r:id="rId8" imgW="13232072" imgH="6638095" progId="MSPhotoEd.3">
                  <p:embed/>
                </p:oleObj>
              </mc:Choice>
              <mc:Fallback>
                <p:oleObj name="Photo Editor 照片" r:id="rId8" imgW="13232072" imgH="6638095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989138"/>
                        <a:ext cx="441960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410200" y="4732338"/>
            <a:ext cx="3733800" cy="984250"/>
            <a:chOff x="3408" y="2880"/>
            <a:chExt cx="2352" cy="620"/>
          </a:xfrm>
        </p:grpSpPr>
        <p:sp>
          <p:nvSpPr>
            <p:cNvPr id="148487" name="Text Box 7"/>
            <p:cNvSpPr txBox="1">
              <a:spLocks noChangeArrowheads="1"/>
            </p:cNvSpPr>
            <p:nvPr/>
          </p:nvSpPr>
          <p:spPr bwMode="auto">
            <a:xfrm>
              <a:off x="3408" y="2880"/>
              <a:ext cx="2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若</a:t>
              </a:r>
              <a:r>
                <a:rPr kumimoji="1" lang="en-US" altLang="zh-CN" sz="2400" b="1" i="1">
                  <a:latin typeface="Times New Roman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itchFamily="18" charset="0"/>
                </a:rPr>
                <a:t>s</a:t>
              </a:r>
              <a:r>
                <a:rPr kumimoji="1" lang="en-US" altLang="zh-CN" sz="2400" b="1">
                  <a:latin typeface="Times New Roman" pitchFamily="18" charset="0"/>
                </a:rPr>
                <a:t>=3k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1" lang="zh-CN" altLang="en-US" sz="2400" b="1">
                  <a:latin typeface="Times New Roman" pitchFamily="18" charset="0"/>
                </a:rPr>
                <a:t>，</a:t>
              </a:r>
              <a:r>
                <a:rPr kumimoji="1" lang="en-US" altLang="zh-CN" sz="2400" b="1" i="1">
                  <a:latin typeface="Times New Roman" pitchFamily="18" charset="0"/>
                </a:rPr>
                <a:t>g</a:t>
              </a:r>
              <a:r>
                <a:rPr kumimoji="1" lang="en-US" altLang="zh-CN" sz="2400" b="1" baseline="-25000">
                  <a:latin typeface="Times New Roman" pitchFamily="18" charset="0"/>
                </a:rPr>
                <a:t>m</a:t>
              </a:r>
              <a:r>
                <a:rPr kumimoji="1" lang="en-US" altLang="zh-CN" sz="2400" b="1">
                  <a:latin typeface="Times New Roman" pitchFamily="18" charset="0"/>
                </a:rPr>
                <a:t>=2mS</a:t>
              </a:r>
              <a:r>
                <a:rPr kumimoji="1" lang="zh-CN" altLang="en-US" sz="2400" b="1">
                  <a:latin typeface="Times New Roman" pitchFamily="18" charset="0"/>
                </a:rPr>
                <a:t>，则</a:t>
              </a:r>
            </a:p>
          </p:txBody>
        </p:sp>
        <p:graphicFrame>
          <p:nvGraphicFramePr>
            <p:cNvPr id="148488" name="Object 8"/>
            <p:cNvGraphicFramePr>
              <a:graphicFrameLocks noChangeAspect="1"/>
            </p:cNvGraphicFramePr>
            <p:nvPr/>
          </p:nvGraphicFramePr>
          <p:xfrm>
            <a:off x="3456" y="3168"/>
            <a:ext cx="57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081" name="Equation" r:id="rId10" imgW="419040" imgH="241200" progId="Equation.3">
                    <p:embed/>
                  </p:oleObj>
                </mc:Choice>
                <mc:Fallback>
                  <p:oleObj name="Equation" r:id="rId10" imgW="41904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168"/>
                          <a:ext cx="576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1770063" y="1920875"/>
          <a:ext cx="457200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2" name="Photo Editor 照片" r:id="rId3" imgW="12793861" imgH="6563641" progId="MSPhotoEd.3">
                  <p:embed/>
                </p:oleObj>
              </mc:Choice>
              <mc:Fallback>
                <p:oleObj name="Photo Editor 照片" r:id="rId3" imgW="12793861" imgH="6563641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1920875"/>
                        <a:ext cx="457200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1052513"/>
            <a:ext cx="7772400" cy="6858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基本共漏放大电路输出电阻的分析</a:t>
            </a:r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1084263" y="4511675"/>
          <a:ext cx="4495800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3" name="公式" r:id="rId5" imgW="2082600" imgH="622080" progId="Equation.3">
                  <p:embed/>
                </p:oleObj>
              </mc:Choice>
              <mc:Fallback>
                <p:oleObj name="公式" r:id="rId5" imgW="2082600" imgH="622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511675"/>
                        <a:ext cx="4495800" cy="133826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580063" y="1844675"/>
            <a:ext cx="1379537" cy="2209800"/>
            <a:chOff x="3504" y="1008"/>
            <a:chExt cx="869" cy="1392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765" y="1248"/>
              <a:ext cx="608" cy="1152"/>
              <a:chOff x="3765" y="1248"/>
              <a:chExt cx="608" cy="1152"/>
            </a:xfrm>
          </p:grpSpPr>
          <p:graphicFrame>
            <p:nvGraphicFramePr>
              <p:cNvPr id="150535" name="Object 7"/>
              <p:cNvGraphicFramePr>
                <a:graphicFrameLocks noChangeAspect="1"/>
              </p:cNvGraphicFramePr>
              <p:nvPr/>
            </p:nvGraphicFramePr>
            <p:xfrm>
              <a:off x="3765" y="1344"/>
              <a:ext cx="304" cy="9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164" name="Photo Editor 照片" r:id="rId7" imgW="1257476" imgH="3952381" progId="MSPhotoEd.3">
                      <p:embed/>
                    </p:oleObj>
                  </mc:Choice>
                  <mc:Fallback>
                    <p:oleObj name="Photo Editor 照片" r:id="rId7" imgW="1257476" imgH="3952381" progId="MSPhotoEd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5" y="1344"/>
                            <a:ext cx="304" cy="9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0536" name="Object 8"/>
              <p:cNvGraphicFramePr>
                <a:graphicFrameLocks noChangeAspect="1"/>
              </p:cNvGraphicFramePr>
              <p:nvPr/>
            </p:nvGraphicFramePr>
            <p:xfrm>
              <a:off x="4080" y="1248"/>
              <a:ext cx="293" cy="1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165" name="Photo Editor 照片" r:id="rId9" imgW="1076475" imgH="4238095" progId="MSPhotoEd.3">
                      <p:embed/>
                    </p:oleObj>
                  </mc:Choice>
                  <mc:Fallback>
                    <p:oleObj name="Photo Editor 照片" r:id="rId9" imgW="1076475" imgH="4238095" progId="MSPhotoEd.3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1248"/>
                            <a:ext cx="293" cy="1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0537" name="Object 9"/>
            <p:cNvGraphicFramePr>
              <a:graphicFrameLocks noChangeAspect="1"/>
            </p:cNvGraphicFramePr>
            <p:nvPr/>
          </p:nvGraphicFramePr>
          <p:xfrm>
            <a:off x="3504" y="1008"/>
            <a:ext cx="3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66" name="Photo Editor 照片" r:id="rId11" imgW="1495634" imgH="1047619" progId="MSPhotoEd.3">
                    <p:embed/>
                  </p:oleObj>
                </mc:Choice>
                <mc:Fallback>
                  <p:oleObj name="Photo Editor 照片" r:id="rId11" imgW="1495634" imgH="1047619" progId="MSPhotoEd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008"/>
                          <a:ext cx="3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885950" y="2371725"/>
            <a:ext cx="3394075" cy="1524000"/>
            <a:chOff x="1177" y="1340"/>
            <a:chExt cx="2138" cy="960"/>
          </a:xfrm>
        </p:grpSpPr>
        <p:graphicFrame>
          <p:nvGraphicFramePr>
            <p:cNvPr id="150539" name="Object 11"/>
            <p:cNvGraphicFramePr>
              <a:graphicFrameLocks noChangeAspect="1"/>
            </p:cNvGraphicFramePr>
            <p:nvPr/>
          </p:nvGraphicFramePr>
          <p:xfrm>
            <a:off x="3216" y="1344"/>
            <a:ext cx="99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67" name="Photo Editor 照片" r:id="rId13" imgW="400000" imgH="1419048" progId="MSPhotoEd.3">
                    <p:embed/>
                  </p:oleObj>
                </mc:Choice>
                <mc:Fallback>
                  <p:oleObj name="Photo Editor 照片" r:id="rId13" imgW="400000" imgH="1419048" progId="MSPhotoEd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344"/>
                          <a:ext cx="99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177" y="1340"/>
              <a:ext cx="1559" cy="960"/>
              <a:chOff x="1177" y="1340"/>
              <a:chExt cx="1559" cy="960"/>
            </a:xfrm>
          </p:grpSpPr>
          <p:sp>
            <p:nvSpPr>
              <p:cNvPr id="150541" name="Line 13"/>
              <p:cNvSpPr>
                <a:spLocks noChangeShapeType="1"/>
              </p:cNvSpPr>
              <p:nvPr/>
            </p:nvSpPr>
            <p:spPr bwMode="auto">
              <a:xfrm>
                <a:off x="1177" y="1340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0542" name="Object 14"/>
              <p:cNvGraphicFramePr>
                <a:graphicFrameLocks noChangeAspect="1"/>
              </p:cNvGraphicFramePr>
              <p:nvPr/>
            </p:nvGraphicFramePr>
            <p:xfrm>
              <a:off x="2016" y="1344"/>
              <a:ext cx="720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168" name="Photo Editor 照片" r:id="rId15" imgW="2790476" imgH="942857" progId="MSPhotoEd.3">
                      <p:embed/>
                    </p:oleObj>
                  </mc:Choice>
                  <mc:Fallback>
                    <p:oleObj name="Photo Editor 照片" r:id="rId15" imgW="2790476" imgH="942857" progId="MSPhotoEd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1344"/>
                            <a:ext cx="720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0543" name="Object 15"/>
              <p:cNvGraphicFramePr>
                <a:graphicFrameLocks noChangeAspect="1"/>
              </p:cNvGraphicFramePr>
              <p:nvPr/>
            </p:nvGraphicFramePr>
            <p:xfrm>
              <a:off x="2064" y="1680"/>
              <a:ext cx="528" cy="3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169" name="Photo Editor 照片" r:id="rId17" imgW="2123810" imgH="1419048" progId="MSPhotoEd.3">
                      <p:embed/>
                    </p:oleObj>
                  </mc:Choice>
                  <mc:Fallback>
                    <p:oleObj name="Photo Editor 照片" r:id="rId17" imgW="2123810" imgH="1419048" progId="MSPhotoEd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1680"/>
                            <a:ext cx="528" cy="3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50544" name="Text Box 16"/>
          <p:cNvSpPr txBox="1">
            <a:spLocks noChangeArrowheads="1"/>
          </p:cNvSpPr>
          <p:nvPr/>
        </p:nvSpPr>
        <p:spPr bwMode="auto">
          <a:xfrm>
            <a:off x="5732463" y="4740275"/>
            <a:ext cx="312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若</a:t>
            </a:r>
            <a:r>
              <a:rPr kumimoji="1" lang="en-US" altLang="zh-CN" sz="2400" b="1" i="1" dirty="0">
                <a:latin typeface="Times New Roman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itchFamily="18" charset="0"/>
              </a:rPr>
              <a:t>s</a:t>
            </a:r>
            <a:r>
              <a:rPr kumimoji="1" lang="en-US" altLang="zh-CN" sz="2400" b="1" dirty="0">
                <a:latin typeface="Times New Roman" pitchFamily="18" charset="0"/>
              </a:rPr>
              <a:t>=3k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i="1" dirty="0">
                <a:latin typeface="Times New Roman" pitchFamily="18" charset="0"/>
              </a:rPr>
              <a:t>g</a:t>
            </a:r>
            <a:r>
              <a:rPr kumimoji="1" lang="en-US" altLang="zh-CN" sz="2400" b="1" baseline="-25000" dirty="0">
                <a:latin typeface="Times New Roman" pitchFamily="18" charset="0"/>
              </a:rPr>
              <a:t>m</a:t>
            </a:r>
            <a:r>
              <a:rPr kumimoji="1" lang="en-US" altLang="zh-CN" sz="2400" b="1" dirty="0">
                <a:latin typeface="Times New Roman" pitchFamily="18" charset="0"/>
              </a:rPr>
              <a:t>=2mS</a:t>
            </a:r>
            <a:r>
              <a:rPr kumimoji="1" lang="zh-CN" altLang="en-US" sz="2400" b="1" dirty="0">
                <a:latin typeface="Times New Roman" pitchFamily="18" charset="0"/>
              </a:rPr>
              <a:t>，则</a:t>
            </a:r>
            <a:r>
              <a:rPr kumimoji="1" lang="en-US" altLang="zh-CN" sz="2400" b="1" i="1" dirty="0">
                <a:latin typeface="Times New Roman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itchFamily="18" charset="0"/>
              </a:rPr>
              <a:t>o</a:t>
            </a:r>
            <a:r>
              <a:rPr kumimoji="1" lang="en-US" altLang="zh-CN" sz="2400" b="1" dirty="0">
                <a:latin typeface="Times New Roman" pitchFamily="18" charset="0"/>
              </a:rPr>
              <a:t>=?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4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628775"/>
            <a:ext cx="8229600" cy="935038"/>
          </a:xfrm>
        </p:spPr>
        <p:txBody>
          <a:bodyPr/>
          <a:lstStyle/>
          <a:p>
            <a:r>
              <a:rPr lang="en-US" altLang="zh-CN" sz="360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§2.2 </a:t>
            </a:r>
            <a:r>
              <a:rPr lang="zh-CN" altLang="en-US" sz="3600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基本共射放大电路的工作原理</a:t>
            </a:r>
          </a:p>
        </p:txBody>
      </p:sp>
      <p:sp>
        <p:nvSpPr>
          <p:cNvPr id="53258" name="Rectangle 10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692275" y="2924175"/>
            <a:ext cx="53276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5000"/>
              </a:lnSpc>
            </a:pPr>
            <a:r>
              <a:rPr lang="zh-CN" altLang="en-US" sz="2800">
                <a:ea typeface="华文楷体" pitchFamily="2" charset="-122"/>
              </a:rPr>
              <a:t>一、电路的组成及各元件的作用</a:t>
            </a:r>
          </a:p>
        </p:txBody>
      </p:sp>
      <p:sp>
        <p:nvSpPr>
          <p:cNvPr id="53259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692275" y="3500438"/>
            <a:ext cx="504031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5000"/>
              </a:lnSpc>
            </a:pPr>
            <a:r>
              <a:rPr lang="zh-CN" altLang="en-US" sz="2800">
                <a:ea typeface="华文楷体" pitchFamily="2" charset="-122"/>
              </a:rPr>
              <a:t>二、设置静态工作点的必要性</a:t>
            </a:r>
          </a:p>
        </p:txBody>
      </p:sp>
      <p:sp>
        <p:nvSpPr>
          <p:cNvPr id="53260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692275" y="4076700"/>
            <a:ext cx="46799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5000"/>
              </a:lnSpc>
            </a:pPr>
            <a:r>
              <a:rPr lang="zh-CN" altLang="en-US" sz="2800">
                <a:ea typeface="华文楷体" pitchFamily="2" charset="-122"/>
              </a:rPr>
              <a:t>三、波形分析</a:t>
            </a:r>
          </a:p>
        </p:txBody>
      </p:sp>
      <p:sp>
        <p:nvSpPr>
          <p:cNvPr id="53261" name="Rectangle 13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92275" y="4652963"/>
            <a:ext cx="460851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800">
                <a:ea typeface="华文楷体" pitchFamily="2" charset="-122"/>
              </a:rPr>
              <a:t>四、放大电路的组成原则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1989138"/>
            <a:ext cx="6048375" cy="1143000"/>
          </a:xfrm>
        </p:spPr>
        <p:txBody>
          <a:bodyPr/>
          <a:lstStyle/>
          <a:p>
            <a:r>
              <a:rPr lang="en-US" altLang="zh-CN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§2.7  </a:t>
            </a:r>
            <a:r>
              <a:rPr lang="zh-CN" altLang="en-US">
                <a:latin typeface="华文行楷" pitchFamily="2" charset="-122"/>
                <a:ea typeface="华文行楷" pitchFamily="2" charset="-122"/>
                <a:cs typeface="Times New Roman" pitchFamily="18" charset="0"/>
              </a:rPr>
              <a:t>派生电路</a:t>
            </a:r>
          </a:p>
        </p:txBody>
      </p:sp>
      <p:sp>
        <p:nvSpPr>
          <p:cNvPr id="157700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987675" y="3357563"/>
            <a:ext cx="37385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华文楷体" pitchFamily="2" charset="-122"/>
              </a:rPr>
              <a:t>一、复合管</a:t>
            </a:r>
          </a:p>
        </p:txBody>
      </p:sp>
      <p:sp>
        <p:nvSpPr>
          <p:cNvPr id="157701" name="Text Box 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87675" y="4149725"/>
            <a:ext cx="3738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华文楷体" pitchFamily="2" charset="-122"/>
              </a:rPr>
              <a:t>二、派生电路举例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052513"/>
            <a:ext cx="6283325" cy="396875"/>
          </a:xfrm>
        </p:spPr>
        <p:txBody>
          <a:bodyPr/>
          <a:lstStyle/>
          <a:p>
            <a:pPr algn="l"/>
            <a:r>
              <a:rPr lang="zh-CN" altLang="en-US" sz="3600">
                <a:solidFill>
                  <a:schemeClr val="tx1"/>
                </a:solidFill>
                <a:ea typeface="华文行楷" pitchFamily="2" charset="-122"/>
              </a:rPr>
              <a:t>一、复合管</a:t>
            </a:r>
            <a:endParaRPr lang="zh-CN" altLang="en-US" sz="36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65275"/>
            <a:ext cx="8458200" cy="6096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zh-CN" altLang="en-US" sz="2800" b="1"/>
              <a:t>复合管的组成：多只管子合理连接等效成一只管子。</a:t>
            </a:r>
          </a:p>
        </p:txBody>
      </p:sp>
      <p:graphicFrame>
        <p:nvGraphicFramePr>
          <p:cNvPr id="151557" name="Object 5"/>
          <p:cNvGraphicFramePr>
            <a:graphicFrameLocks noChangeAspect="1"/>
          </p:cNvGraphicFramePr>
          <p:nvPr/>
        </p:nvGraphicFramePr>
        <p:xfrm>
          <a:off x="1763713" y="5805488"/>
          <a:ext cx="13716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6" name="公式" r:id="rId3" imgW="596880" imgH="215640" progId="Equation.3">
                  <p:embed/>
                </p:oleObj>
              </mc:Choice>
              <mc:Fallback>
                <p:oleObj name="公式" r:id="rId3" imgW="59688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805488"/>
                        <a:ext cx="1371600" cy="4921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8" name="Object 6"/>
          <p:cNvGraphicFramePr>
            <a:graphicFrameLocks noChangeAspect="1"/>
          </p:cNvGraphicFramePr>
          <p:nvPr/>
        </p:nvGraphicFramePr>
        <p:xfrm>
          <a:off x="977900" y="5192713"/>
          <a:ext cx="31242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7" name="公式" r:id="rId5" imgW="1346040" imgH="215640" progId="Equation.3">
                  <p:embed/>
                </p:oleObj>
              </mc:Choice>
              <mc:Fallback>
                <p:oleObj name="公式" r:id="rId5" imgW="134604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5192713"/>
                        <a:ext cx="3124200" cy="4968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0" name="Text Box 8" descr="永恒"/>
          <p:cNvSpPr txBox="1">
            <a:spLocks noChangeArrowheads="1"/>
          </p:cNvSpPr>
          <p:nvPr/>
        </p:nvSpPr>
        <p:spPr bwMode="auto">
          <a:xfrm>
            <a:off x="4211638" y="5516563"/>
            <a:ext cx="455453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dirty="0" smtClean="0">
                <a:latin typeface="Times New Roman" pitchFamily="18" charset="0"/>
              </a:rPr>
              <a:t>  </a:t>
            </a:r>
            <a:r>
              <a:rPr kumimoji="1" lang="zh-CN" altLang="en-US" sz="2800" b="1" dirty="0" smtClean="0">
                <a:solidFill>
                  <a:srgbClr val="A50021"/>
                </a:solidFill>
                <a:latin typeface="Times New Roman" pitchFamily="18" charset="0"/>
              </a:rPr>
              <a:t>不同</a:t>
            </a:r>
            <a:r>
              <a:rPr kumimoji="1" lang="zh-CN" altLang="en-US" sz="2800" b="1" dirty="0">
                <a:solidFill>
                  <a:srgbClr val="A50021"/>
                </a:solidFill>
                <a:latin typeface="Times New Roman" pitchFamily="18" charset="0"/>
              </a:rPr>
              <a:t>类型的管子复合后，其类型决定于</a:t>
            </a:r>
            <a:r>
              <a:rPr kumimoji="1" lang="en-US" altLang="zh-CN" sz="2800" b="1" dirty="0">
                <a:solidFill>
                  <a:srgbClr val="A50021"/>
                </a:solidFill>
                <a:latin typeface="Times New Roman" pitchFamily="18" charset="0"/>
              </a:rPr>
              <a:t>T</a:t>
            </a:r>
            <a:r>
              <a:rPr kumimoji="1" lang="en-US" altLang="zh-CN" sz="2800" b="1" baseline="-25000" dirty="0">
                <a:solidFill>
                  <a:srgbClr val="A50021"/>
                </a:solidFill>
                <a:latin typeface="Times New Roman" pitchFamily="18" charset="0"/>
              </a:rPr>
              <a:t>1</a:t>
            </a:r>
            <a:r>
              <a:rPr kumimoji="1" lang="zh-CN" altLang="zh-CN" sz="2800" b="1" dirty="0">
                <a:solidFill>
                  <a:srgbClr val="A50021"/>
                </a:solidFill>
                <a:latin typeface="Times New Roman" pitchFamily="18" charset="0"/>
              </a:rPr>
              <a:t>管。</a:t>
            </a:r>
            <a:endParaRPr kumimoji="1" lang="zh-CN" altLang="en-US" sz="2400" b="1" dirty="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304800" y="2022475"/>
            <a:ext cx="8839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/>
              <a:t>目的：增大</a:t>
            </a:r>
            <a:r>
              <a:rPr lang="en-US" altLang="zh-CN" sz="2800" b="1" i="1" dirty="0"/>
              <a:t>β</a:t>
            </a:r>
            <a:r>
              <a:rPr lang="zh-CN" altLang="en-US" sz="2800" b="1" dirty="0"/>
              <a:t>，减小前级驱动电流，改变管子的类型。</a:t>
            </a:r>
          </a:p>
        </p:txBody>
      </p:sp>
      <p:pic>
        <p:nvPicPr>
          <p:cNvPr id="151567" name="Picture 15" descr="Dz020601"/>
          <p:cNvPicPr>
            <a:picLocks noChangeAspect="1" noChangeArrowheads="1"/>
          </p:cNvPicPr>
          <p:nvPr/>
        </p:nvPicPr>
        <p:blipFill>
          <a:blip r:embed="rId7" cstate="print"/>
          <a:srcRect r="61818" b="64764"/>
          <a:stretch>
            <a:fillRect/>
          </a:stretch>
        </p:blipFill>
        <p:spPr bwMode="auto">
          <a:xfrm>
            <a:off x="825500" y="2636838"/>
            <a:ext cx="3505200" cy="2157412"/>
          </a:xfrm>
          <a:prstGeom prst="rect">
            <a:avLst/>
          </a:prstGeom>
          <a:noFill/>
        </p:spPr>
      </p:pic>
      <p:pic>
        <p:nvPicPr>
          <p:cNvPr id="151569" name="Picture 17" descr="Dz020601"/>
          <p:cNvPicPr>
            <a:picLocks noChangeAspect="1" noChangeArrowheads="1"/>
          </p:cNvPicPr>
          <p:nvPr/>
        </p:nvPicPr>
        <p:blipFill>
          <a:blip r:embed="rId8" cstate="print"/>
          <a:srcRect t="41107" r="79417" b="25125"/>
          <a:stretch>
            <a:fillRect/>
          </a:stretch>
        </p:blipFill>
        <p:spPr bwMode="auto">
          <a:xfrm>
            <a:off x="4787900" y="2636838"/>
            <a:ext cx="1905000" cy="2084387"/>
          </a:xfrm>
          <a:prstGeom prst="rect">
            <a:avLst/>
          </a:prstGeom>
          <a:noFill/>
        </p:spPr>
      </p:pic>
      <p:pic>
        <p:nvPicPr>
          <p:cNvPr id="151570" name="Picture 18" descr="Dz020601"/>
          <p:cNvPicPr>
            <a:picLocks noChangeAspect="1" noChangeArrowheads="1"/>
          </p:cNvPicPr>
          <p:nvPr/>
        </p:nvPicPr>
        <p:blipFill>
          <a:blip r:embed="rId8" cstate="print"/>
          <a:srcRect l="20583" t="41107" r="63776" b="25125"/>
          <a:stretch>
            <a:fillRect/>
          </a:stretch>
        </p:blipFill>
        <p:spPr bwMode="auto">
          <a:xfrm>
            <a:off x="6692900" y="2636838"/>
            <a:ext cx="1447800" cy="2084387"/>
          </a:xfrm>
          <a:prstGeom prst="rect">
            <a:avLst/>
          </a:prstGeom>
          <a:noFill/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38188" y="3340100"/>
            <a:ext cx="6408737" cy="2201863"/>
            <a:chOff x="521" y="1979"/>
            <a:chExt cx="4037" cy="1387"/>
          </a:xfrm>
        </p:grpSpPr>
        <p:sp>
          <p:nvSpPr>
            <p:cNvPr id="151572" name="Oval 20"/>
            <p:cNvSpPr>
              <a:spLocks noChangeArrowheads="1"/>
            </p:cNvSpPr>
            <p:nvPr/>
          </p:nvSpPr>
          <p:spPr bwMode="auto">
            <a:xfrm>
              <a:off x="521" y="1979"/>
              <a:ext cx="413" cy="1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3" name="Oval 21"/>
            <p:cNvSpPr>
              <a:spLocks noChangeArrowheads="1"/>
            </p:cNvSpPr>
            <p:nvPr/>
          </p:nvSpPr>
          <p:spPr bwMode="auto">
            <a:xfrm>
              <a:off x="3016" y="1979"/>
              <a:ext cx="413" cy="1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574" name="AutoShape 22"/>
            <p:cNvSpPr>
              <a:spLocks/>
            </p:cNvSpPr>
            <p:nvPr/>
          </p:nvSpPr>
          <p:spPr bwMode="auto">
            <a:xfrm>
              <a:off x="3470" y="2886"/>
              <a:ext cx="1088" cy="480"/>
            </a:xfrm>
            <a:prstGeom prst="borderCallout1">
              <a:avLst>
                <a:gd name="adj1" fmla="val 15000"/>
                <a:gd name="adj2" fmla="val -4412"/>
                <a:gd name="adj3" fmla="val -153125"/>
                <a:gd name="adj4" fmla="val -24634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en-US" altLang="zh-CN" i="1">
                  <a:latin typeface="Times New Roman" pitchFamily="18" charset="0"/>
                </a:rPr>
                <a:t>i</a:t>
              </a:r>
              <a:r>
                <a:rPr kumimoji="1" lang="en-US" altLang="zh-CN" baseline="-25000">
                  <a:latin typeface="Times New Roman" pitchFamily="18" charset="0"/>
                </a:rPr>
                <a:t>B</a:t>
              </a:r>
              <a:r>
                <a:rPr kumimoji="1" lang="zh-CN" altLang="en-US">
                  <a:latin typeface="Times New Roman" pitchFamily="18" charset="0"/>
                </a:rPr>
                <a:t>方向决定复合管的类型</a:t>
              </a:r>
            </a:p>
          </p:txBody>
        </p:sp>
        <p:sp>
          <p:nvSpPr>
            <p:cNvPr id="151575" name="Line 23"/>
            <p:cNvSpPr>
              <a:spLocks noChangeShapeType="1"/>
            </p:cNvSpPr>
            <p:nvPr/>
          </p:nvSpPr>
          <p:spPr bwMode="auto">
            <a:xfrm>
              <a:off x="793" y="2160"/>
              <a:ext cx="2631" cy="8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  <p:bldP spid="151560" grpId="0" autoUpdateAnimBg="0"/>
      <p:bldP spid="151561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7772400" cy="1143000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3600">
                <a:solidFill>
                  <a:schemeClr val="tx1"/>
                </a:solidFill>
                <a:latin typeface="Verdana" pitchFamily="34" charset="0"/>
                <a:ea typeface="华文行楷" pitchFamily="2" charset="-122"/>
              </a:rPr>
              <a:t>讨论一：</a:t>
            </a:r>
            <a:r>
              <a:rPr lang="zh-CN" altLang="en-US" sz="2800" b="1">
                <a:solidFill>
                  <a:schemeClr val="tx1"/>
                </a:solidFill>
              </a:rPr>
              <a:t>判断下列各图是否能组成复合管</a:t>
            </a:r>
          </a:p>
        </p:txBody>
      </p:sp>
      <p:pic>
        <p:nvPicPr>
          <p:cNvPr id="152579" name="Picture 3" descr="Dz02p224"/>
          <p:cNvPicPr>
            <a:picLocks noChangeAspect="1" noChangeArrowheads="1"/>
          </p:cNvPicPr>
          <p:nvPr/>
        </p:nvPicPr>
        <p:blipFill>
          <a:blip r:embed="rId4" cstate="print"/>
          <a:srcRect r="81927" b="57971"/>
          <a:stretch>
            <a:fillRect/>
          </a:stretch>
        </p:blipFill>
        <p:spPr bwMode="auto">
          <a:xfrm>
            <a:off x="2971800" y="1905000"/>
            <a:ext cx="1411288" cy="1676400"/>
          </a:xfrm>
          <a:prstGeom prst="rect">
            <a:avLst/>
          </a:prstGeom>
          <a:noFill/>
        </p:spPr>
      </p:pic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2743200" y="3886200"/>
          <a:ext cx="187325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5" name="Photo Editor 照片" r:id="rId5" imgW="7763959" imgH="8523810" progId="MSPhotoEd.3">
                  <p:embed/>
                </p:oleObj>
              </mc:Choice>
              <mc:Fallback>
                <p:oleObj name="Photo Editor 照片" r:id="rId5" imgW="7763959" imgH="8523810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886200"/>
                        <a:ext cx="187325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1" name="Object 5"/>
          <p:cNvGraphicFramePr>
            <a:graphicFrameLocks noChangeAspect="1"/>
          </p:cNvGraphicFramePr>
          <p:nvPr/>
        </p:nvGraphicFramePr>
        <p:xfrm>
          <a:off x="4953000" y="1981200"/>
          <a:ext cx="16764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6" name="Photo Editor 照片" r:id="rId7" imgW="5858693" imgH="5630061" progId="MSPhotoEd.3">
                  <p:embed/>
                </p:oleObj>
              </mc:Choice>
              <mc:Fallback>
                <p:oleObj name="Photo Editor 照片" r:id="rId7" imgW="5858693" imgH="5630061" progId="MSPhotoEd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81200"/>
                        <a:ext cx="1676400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2" name="Object 6"/>
          <p:cNvGraphicFramePr>
            <a:graphicFrameLocks noChangeAspect="1"/>
          </p:cNvGraphicFramePr>
          <p:nvPr/>
        </p:nvGraphicFramePr>
        <p:xfrm>
          <a:off x="7086600" y="1981200"/>
          <a:ext cx="14605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7" name="Photo Editor 照片" r:id="rId9" imgW="5761905" imgH="6314286" progId="MSPhotoEd.3">
                  <p:embed/>
                </p:oleObj>
              </mc:Choice>
              <mc:Fallback>
                <p:oleObj name="Photo Editor 照片" r:id="rId9" imgW="5761905" imgH="6314286" progId="MSPhotoEd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981200"/>
                        <a:ext cx="14605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3" name="Text Box 7"/>
          <p:cNvSpPr txBox="1">
            <a:spLocks noChangeArrowheads="1"/>
          </p:cNvSpPr>
          <p:nvPr/>
        </p:nvSpPr>
        <p:spPr bwMode="auto">
          <a:xfrm>
            <a:off x="5257800" y="4114800"/>
            <a:ext cx="35052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b="1" dirty="0">
                <a:latin typeface="Verdana" pitchFamily="34" charset="0"/>
              </a:rPr>
              <a:t>      </a:t>
            </a:r>
            <a:r>
              <a:rPr kumimoji="1" lang="zh-CN" altLang="en-US" sz="2400" b="1" dirty="0">
                <a:solidFill>
                  <a:srgbClr val="A50021"/>
                </a:solidFill>
                <a:latin typeface="Verdana" pitchFamily="34" charset="0"/>
              </a:rPr>
              <a:t>在合适的外加电压下，每只管子的电流都有合适的通路，才能组成复合管。</a:t>
            </a:r>
          </a:p>
        </p:txBody>
      </p:sp>
      <p:graphicFrame>
        <p:nvGraphicFramePr>
          <p:cNvPr id="152584" name="Object 8"/>
          <p:cNvGraphicFramePr>
            <a:graphicFrameLocks noChangeAspect="1"/>
          </p:cNvGraphicFramePr>
          <p:nvPr/>
        </p:nvGraphicFramePr>
        <p:xfrm>
          <a:off x="838200" y="4038600"/>
          <a:ext cx="1811338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8" name="Photo Editor 照片" r:id="rId11" imgW="6125430" imgH="6335009" progId="MSPhotoEd.3">
                  <p:embed/>
                </p:oleObj>
              </mc:Choice>
              <mc:Fallback>
                <p:oleObj name="Photo Editor 照片" r:id="rId11" imgW="6125430" imgH="6335009" progId="MSPhotoEd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38600"/>
                        <a:ext cx="1811338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5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755650" y="1844675"/>
          <a:ext cx="1868488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69" name="Photo Editor 照片" r:id="rId13" imgW="6106377" imgH="6354062" progId="MSPhotoEd.3">
                  <p:embed/>
                </p:oleObj>
              </mc:Choice>
              <mc:Fallback>
                <p:oleObj name="Photo Editor 照片" r:id="rId13" imgW="6106377" imgH="6354062" progId="MSPhotoEd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44675"/>
                        <a:ext cx="1868488" cy="194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3" grpId="0" build="p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清华大学 华成英 hchya@tsinghua.edu.cn</a:t>
            </a:r>
          </a:p>
        </p:txBody>
      </p:sp>
      <p:pic>
        <p:nvPicPr>
          <p:cNvPr id="154626" name="Picture 2" descr="Dz020603"/>
          <p:cNvPicPr>
            <a:picLocks noChangeAspect="1" noChangeArrowheads="1"/>
          </p:cNvPicPr>
          <p:nvPr/>
        </p:nvPicPr>
        <p:blipFill>
          <a:blip r:embed="rId4"/>
          <a:srcRect r="49754" b="55202"/>
          <a:stretch>
            <a:fillRect/>
          </a:stretch>
        </p:blipFill>
        <p:spPr bwMode="auto">
          <a:xfrm>
            <a:off x="838200" y="1174750"/>
            <a:ext cx="4419600" cy="2782888"/>
          </a:xfrm>
          <a:prstGeom prst="rect">
            <a:avLst/>
          </a:prstGeom>
          <a:noFill/>
        </p:spPr>
      </p:pic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5638800" y="1981200"/>
            <a:ext cx="2209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2800" i="1">
                <a:latin typeface="Times New Roman" pitchFamily="18" charset="0"/>
              </a:rPr>
              <a:t>R</a:t>
            </a:r>
            <a:r>
              <a:rPr lang="en-US" altLang="zh-CN" sz="2800" baseline="-25000">
                <a:latin typeface="Times New Roman" pitchFamily="18" charset="0"/>
              </a:rPr>
              <a:t>i</a:t>
            </a:r>
            <a:r>
              <a:rPr lang="en-US" altLang="zh-CN" sz="2800">
                <a:latin typeface="Times New Roman" pitchFamily="18" charset="0"/>
              </a:rPr>
              <a:t>=?     </a:t>
            </a:r>
            <a:r>
              <a:rPr lang="en-US" altLang="zh-CN" sz="2800" i="1">
                <a:latin typeface="Times New Roman" pitchFamily="18" charset="0"/>
              </a:rPr>
              <a:t>R</a:t>
            </a:r>
            <a:r>
              <a:rPr lang="en-US" altLang="zh-CN" sz="2800" baseline="-25000">
                <a:latin typeface="Times New Roman" pitchFamily="18" charset="0"/>
              </a:rPr>
              <a:t>o</a:t>
            </a:r>
            <a:r>
              <a:rPr lang="en-US" altLang="zh-CN" sz="2800">
                <a:latin typeface="Times New Roman" pitchFamily="18" charset="0"/>
              </a:rPr>
              <a:t>=?</a:t>
            </a:r>
          </a:p>
        </p:txBody>
      </p:sp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762000" y="4114800"/>
          <a:ext cx="5867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4" name="Equation" r:id="rId5" imgW="3022560" imgH="228600" progId="Equation.3">
                  <p:embed/>
                </p:oleObj>
              </mc:Choice>
              <mc:Fallback>
                <p:oleObj name="Equation" r:id="rId5" imgW="30225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114800"/>
                        <a:ext cx="5867400" cy="442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9" name="Object 5"/>
          <p:cNvGraphicFramePr>
            <a:graphicFrameLocks noChangeAspect="1"/>
          </p:cNvGraphicFramePr>
          <p:nvPr/>
        </p:nvGraphicFramePr>
        <p:xfrm>
          <a:off x="762000" y="4648200"/>
          <a:ext cx="3881438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5" name="Equation" r:id="rId7" imgW="1879560" imgH="647640" progId="Equation.3">
                  <p:embed/>
                </p:oleObj>
              </mc:Choice>
              <mc:Fallback>
                <p:oleObj name="Equation" r:id="rId7" imgW="1879560" imgH="647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648200"/>
                        <a:ext cx="3881438" cy="133826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0" name="Rectangle 6"/>
          <p:cNvSpPr>
            <a:spLocks noGrp="1" noChangeArrowheads="1"/>
          </p:cNvSpPr>
          <p:nvPr>
            <p:ph type="title"/>
          </p:nvPr>
        </p:nvSpPr>
        <p:spPr>
          <a:xfrm>
            <a:off x="323850" y="981075"/>
            <a:ext cx="3657600" cy="533400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Verdana" pitchFamily="34" charset="0"/>
                <a:ea typeface="华文行楷" pitchFamily="2" charset="-122"/>
              </a:rPr>
              <a:t>讨论二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8050"/>
            <a:ext cx="8229600" cy="792163"/>
          </a:xfrm>
        </p:spPr>
        <p:txBody>
          <a:bodyPr/>
          <a:lstStyle/>
          <a:p>
            <a:pPr algn="l"/>
            <a:r>
              <a:rPr kumimoji="1" lang="zh-CN" altLang="en-US" sz="3200">
                <a:solidFill>
                  <a:schemeClr val="tx1"/>
                </a:solidFill>
                <a:ea typeface="华文行楷" pitchFamily="2" charset="-122"/>
              </a:rPr>
              <a:t>二、派生电路举例：</a:t>
            </a:r>
            <a:r>
              <a:rPr kumimoji="1" lang="zh-CN" altLang="en-US" sz="2400" b="1">
                <a:solidFill>
                  <a:schemeClr val="tx1"/>
                </a:solidFill>
              </a:rPr>
              <a:t>组合的结果带来什么好处？</a:t>
            </a:r>
            <a:endParaRPr kumimoji="1" lang="zh-CN" altLang="en-US" sz="3200" b="1">
              <a:solidFill>
                <a:schemeClr val="tx1"/>
              </a:solidFill>
              <a:ea typeface="华文行楷" pitchFamily="2" charset="-122"/>
            </a:endParaRPr>
          </a:p>
        </p:txBody>
      </p:sp>
      <p:pic>
        <p:nvPicPr>
          <p:cNvPr id="158727" name="Picture 7" descr="Dz0206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1989138"/>
            <a:ext cx="4535488" cy="1776412"/>
          </a:xfrm>
          <a:prstGeom prst="rect">
            <a:avLst/>
          </a:prstGeom>
          <a:noFill/>
        </p:spPr>
      </p:pic>
      <p:pic>
        <p:nvPicPr>
          <p:cNvPr id="158728" name="Picture 8" descr="Dz0206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8175" y="3933825"/>
            <a:ext cx="4535488" cy="177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81075"/>
            <a:ext cx="6192837" cy="485775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zh-CN" altLang="en-US" sz="3200">
                <a:solidFill>
                  <a:schemeClr val="tx1"/>
                </a:solidFill>
                <a:ea typeface="华文行楷" pitchFamily="2" charset="-122"/>
              </a:rPr>
              <a:t>一、电路的组成及各元件的作用</a:t>
            </a: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5076825" y="1557338"/>
          <a:ext cx="3505200" cy="239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2" name="Photo Editor 照片" r:id="rId3" imgW="12069860" imgH="8257143" progId="MSPhotoEd.3">
                  <p:embed/>
                </p:oleObj>
              </mc:Choice>
              <mc:Fallback>
                <p:oleObj name="Photo Editor 照片" r:id="rId3" imgW="12069860" imgH="8257143" progId="MSPhotoEd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557338"/>
                        <a:ext cx="3505200" cy="239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81025" y="1638300"/>
            <a:ext cx="42672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i="1">
                <a:solidFill>
                  <a:srgbClr val="660033"/>
                </a:solidFill>
                <a:latin typeface="Times New Roman" pitchFamily="18" charset="0"/>
              </a:rPr>
              <a:t>V</a:t>
            </a:r>
            <a:r>
              <a:rPr kumimoji="1" lang="en-US" altLang="zh-CN" sz="2400" baseline="-25000">
                <a:solidFill>
                  <a:srgbClr val="660033"/>
                </a:solidFill>
                <a:latin typeface="Times New Roman" pitchFamily="18" charset="0"/>
              </a:rPr>
              <a:t>BB</a:t>
            </a:r>
            <a:r>
              <a:rPr kumimoji="1" lang="zh-CN" altLang="en-US" sz="2400">
                <a:solidFill>
                  <a:srgbClr val="660033"/>
                </a:solidFill>
                <a:latin typeface="Times New Roman" pitchFamily="18" charset="0"/>
              </a:rPr>
              <a:t>、</a:t>
            </a:r>
            <a:r>
              <a:rPr kumimoji="1" lang="en-US" altLang="zh-CN" sz="2400" i="1">
                <a:solidFill>
                  <a:srgbClr val="660033"/>
                </a:solidFill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solidFill>
                  <a:srgbClr val="660033"/>
                </a:solidFill>
                <a:latin typeface="Times New Roman" pitchFamily="18" charset="0"/>
              </a:rPr>
              <a:t>b</a:t>
            </a:r>
            <a:r>
              <a:rPr kumimoji="1" lang="zh-CN" altLang="en-US" sz="2400">
                <a:latin typeface="Times New Roman" pitchFamily="18" charset="0"/>
              </a:rPr>
              <a:t>：使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BE</a:t>
            </a:r>
            <a:r>
              <a:rPr kumimoji="1" lang="zh-CN" altLang="en-US" sz="2400">
                <a:latin typeface="Times New Roman" pitchFamily="18" charset="0"/>
              </a:rPr>
              <a:t>＞ 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on</a:t>
            </a:r>
            <a:r>
              <a:rPr kumimoji="1" lang="zh-CN" altLang="en-US" sz="2400">
                <a:latin typeface="Times New Roman" pitchFamily="18" charset="0"/>
              </a:rPr>
              <a:t>，且有合适的</a:t>
            </a:r>
            <a:r>
              <a:rPr kumimoji="1" lang="en-US" altLang="zh-CN" sz="2400" i="1">
                <a:latin typeface="Times New Roman" pitchFamily="18" charset="0"/>
              </a:rPr>
              <a:t>I</a:t>
            </a:r>
            <a:r>
              <a:rPr kumimoji="1" lang="en-US" altLang="zh-CN" sz="2400" baseline="-25000">
                <a:latin typeface="Times New Roman" pitchFamily="18" charset="0"/>
              </a:rPr>
              <a:t>B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  <a:endParaRPr kumimoji="1" lang="zh-CN" altLang="en-US" sz="2400" baseline="-25000">
              <a:latin typeface="Times New Roman" pitchFamily="18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57225" y="2552700"/>
            <a:ext cx="42672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i="1">
                <a:solidFill>
                  <a:srgbClr val="660033"/>
                </a:solidFill>
                <a:latin typeface="Times New Roman" pitchFamily="18" charset="0"/>
              </a:rPr>
              <a:t>V</a:t>
            </a:r>
            <a:r>
              <a:rPr kumimoji="1" lang="en-US" altLang="zh-CN" sz="2400" baseline="-25000">
                <a:solidFill>
                  <a:srgbClr val="660033"/>
                </a:solidFill>
                <a:latin typeface="Times New Roman" pitchFamily="18" charset="0"/>
              </a:rPr>
              <a:t>CC</a:t>
            </a:r>
            <a:r>
              <a:rPr kumimoji="1" lang="zh-CN" altLang="en-US" sz="2400">
                <a:latin typeface="Times New Roman" pitchFamily="18" charset="0"/>
              </a:rPr>
              <a:t>：使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CE</a:t>
            </a:r>
            <a:r>
              <a:rPr kumimoji="1" lang="en-US" altLang="zh-CN" sz="2400">
                <a:latin typeface="Times New Roman" pitchFamily="18" charset="0"/>
              </a:rPr>
              <a:t>≥</a:t>
            </a:r>
            <a:r>
              <a:rPr kumimoji="1" lang="en-US" altLang="zh-CN" sz="2400" i="1">
                <a:latin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</a:rPr>
              <a:t>BE</a:t>
            </a:r>
            <a:r>
              <a:rPr kumimoji="1" lang="zh-CN" altLang="en-US" sz="2400">
                <a:latin typeface="Times New Roman" pitchFamily="18" charset="0"/>
              </a:rPr>
              <a:t>，同时作为负载的能源。</a:t>
            </a:r>
            <a:endParaRPr kumimoji="1" lang="zh-CN" altLang="en-US" sz="2400" baseline="-25000">
              <a:latin typeface="Times New Roman" pitchFamily="18" charset="0"/>
            </a:endParaRP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55638" y="3543300"/>
            <a:ext cx="42672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i="1">
                <a:solidFill>
                  <a:srgbClr val="660033"/>
                </a:solidFill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solidFill>
                  <a:srgbClr val="660033"/>
                </a:solidFill>
                <a:latin typeface="Times New Roman" pitchFamily="18" charset="0"/>
              </a:rPr>
              <a:t>c</a:t>
            </a:r>
            <a:r>
              <a:rPr kumimoji="1" lang="zh-CN" altLang="en-US" sz="2400">
                <a:latin typeface="Times New Roman" pitchFamily="18" charset="0"/>
              </a:rPr>
              <a:t>：将</a:t>
            </a:r>
            <a:r>
              <a:rPr kumimoji="1" lang="en-US" altLang="zh-CN" sz="2400"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1" lang="en-US" altLang="zh-CN" sz="2400" i="1"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aseline="-25000"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1" lang="zh-CN" altLang="en-US" sz="2400">
                <a:latin typeface="Times New Roman" pitchFamily="18" charset="0"/>
              </a:rPr>
              <a:t>转换成</a:t>
            </a:r>
            <a:r>
              <a:rPr kumimoji="1" lang="en-US" altLang="zh-CN" sz="2400"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1" lang="en-US" altLang="zh-CN" sz="2400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  <a:cs typeface="Times New Roman" pitchFamily="18" charset="0"/>
              </a:rPr>
              <a:t>CE</a:t>
            </a:r>
            <a:r>
              <a:rPr kumimoji="1" lang="en-US" altLang="zh-CN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400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kumimoji="1" lang="en-US" altLang="zh-CN" sz="2400" baseline="-25000"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1" lang="en-US" altLang="zh-CN" sz="240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55638" y="4191000"/>
            <a:ext cx="7353300" cy="544513"/>
            <a:chOff x="431" y="2568"/>
            <a:chExt cx="4632" cy="343"/>
          </a:xfrm>
        </p:grpSpPr>
        <p:graphicFrame>
          <p:nvGraphicFramePr>
            <p:cNvPr id="54280" name="Object 8"/>
            <p:cNvGraphicFramePr>
              <a:graphicFrameLocks noChangeAspect="1"/>
            </p:cNvGraphicFramePr>
            <p:nvPr/>
          </p:nvGraphicFramePr>
          <p:xfrm>
            <a:off x="1973" y="2568"/>
            <a:ext cx="3090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53" name="公式" r:id="rId5" imgW="2184120" imgH="241200" progId="Equation.3">
                    <p:embed/>
                  </p:oleObj>
                </mc:Choice>
                <mc:Fallback>
                  <p:oleObj name="公式" r:id="rId5" imgW="2184120" imgH="2412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2568"/>
                          <a:ext cx="3090" cy="34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1" name="Text Box 9"/>
            <p:cNvSpPr txBox="1">
              <a:spLocks noChangeArrowheads="1"/>
            </p:cNvSpPr>
            <p:nvPr/>
          </p:nvSpPr>
          <p:spPr bwMode="auto">
            <a:xfrm>
              <a:off x="431" y="2616"/>
              <a:ext cx="17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solidFill>
                    <a:srgbClr val="660033"/>
                  </a:solidFill>
                  <a:latin typeface="Times New Roman" pitchFamily="18" charset="0"/>
                </a:rPr>
                <a:t>动态信号作用时：</a:t>
              </a:r>
            </a:p>
          </p:txBody>
        </p:sp>
      </p:grp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733425" y="4762500"/>
            <a:ext cx="78486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输入电压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kumimoji="1" lang="en-US" altLang="zh-CN" sz="2400" baseline="-25000" dirty="0" err="1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为零时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，晶体管各极的电流、</a:t>
            </a:r>
            <a:r>
              <a:rPr kumimoji="1" lang="en-US" altLang="zh-CN" sz="2400" dirty="0">
                <a:solidFill>
                  <a:srgbClr val="660033"/>
                </a:solidFill>
                <a:latin typeface="Times New Roman" pitchFamily="18" charset="0"/>
              </a:rPr>
              <a:t>b-e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间的电压、管压降称为静态工作点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，记作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I</a:t>
            </a:r>
            <a:r>
              <a:rPr kumimoji="1" lang="en-US" altLang="zh-CN" sz="2400" baseline="-25000" dirty="0">
                <a:solidFill>
                  <a:srgbClr val="660033"/>
                </a:solidFill>
                <a:latin typeface="Times New Roman" pitchFamily="18" charset="0"/>
              </a:rPr>
              <a:t>BQ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、 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I</a:t>
            </a:r>
            <a:r>
              <a:rPr kumimoji="1" lang="en-US" altLang="zh-CN" sz="2400" baseline="-25000" dirty="0">
                <a:solidFill>
                  <a:srgbClr val="660033"/>
                </a:solidFill>
                <a:latin typeface="Times New Roman" pitchFamily="18" charset="0"/>
              </a:rPr>
              <a:t>CQ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I</a:t>
            </a:r>
            <a:r>
              <a:rPr kumimoji="1" lang="en-US" altLang="zh-CN" sz="2400" baseline="-25000" dirty="0">
                <a:solidFill>
                  <a:srgbClr val="660033"/>
                </a:solidFill>
                <a:latin typeface="Times New Roman" pitchFamily="18" charset="0"/>
              </a:rPr>
              <a:t>EQ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）、 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U</a:t>
            </a:r>
            <a:r>
              <a:rPr kumimoji="1" lang="en-US" altLang="zh-CN" sz="2400" baseline="-25000" dirty="0">
                <a:solidFill>
                  <a:srgbClr val="660033"/>
                </a:solidFill>
                <a:latin typeface="Times New Roman" pitchFamily="18" charset="0"/>
              </a:rPr>
              <a:t>BEQ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、  </a:t>
            </a:r>
            <a:r>
              <a:rPr kumimoji="1" lang="en-US" altLang="zh-CN" sz="2400" i="1" dirty="0">
                <a:solidFill>
                  <a:srgbClr val="660033"/>
                </a:solidFill>
                <a:latin typeface="Times New Roman" pitchFamily="18" charset="0"/>
              </a:rPr>
              <a:t>U</a:t>
            </a:r>
            <a:r>
              <a:rPr kumimoji="1" lang="en-US" altLang="zh-CN" sz="2400" baseline="-25000" dirty="0">
                <a:solidFill>
                  <a:srgbClr val="660033"/>
                </a:solidFill>
                <a:latin typeface="Times New Roman" pitchFamily="18" charset="0"/>
              </a:rPr>
              <a:t>CEQ</a:t>
            </a:r>
            <a:r>
              <a:rPr kumimoji="1" lang="zh-CN" altLang="en-US" sz="2400" dirty="0">
                <a:solidFill>
                  <a:srgbClr val="660033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54287" name="AutoShape 15"/>
          <p:cNvSpPr>
            <a:spLocks/>
          </p:cNvSpPr>
          <p:nvPr/>
        </p:nvSpPr>
        <p:spPr bwMode="auto">
          <a:xfrm>
            <a:off x="8004175" y="3789363"/>
            <a:ext cx="914400" cy="474662"/>
          </a:xfrm>
          <a:prstGeom prst="borderCallout1">
            <a:avLst>
              <a:gd name="adj1" fmla="val 24079"/>
              <a:gd name="adj2" fmla="val -8333"/>
              <a:gd name="adj3" fmla="val -21403"/>
              <a:gd name="adj4" fmla="val -118579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2400">
                <a:latin typeface="Times New Roman" pitchFamily="18" charset="0"/>
              </a:rPr>
              <a:t>共射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 autoUpdateAnimBg="0"/>
      <p:bldP spid="54277" grpId="0" build="p" autoUpdateAnimBg="0"/>
      <p:bldP spid="54278" grpId="0" build="p" autoUpdateAnimBg="0"/>
      <p:bldP spid="54282" grpId="0" autoUpdateAnimBg="0"/>
      <p:bldP spid="54287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1988</TotalTime>
  <Words>3551</Words>
  <Application>Microsoft Office PowerPoint</Application>
  <PresentationFormat>全屏显示(4:3)</PresentationFormat>
  <Paragraphs>467</Paragraphs>
  <Slides>84</Slides>
  <Notes>31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89" baseType="lpstr">
      <vt:lpstr>Profile</vt:lpstr>
      <vt:lpstr>公式</vt:lpstr>
      <vt:lpstr>Photo Editor 照片</vt:lpstr>
      <vt:lpstr>VISIO</vt:lpstr>
      <vt:lpstr>Equation</vt:lpstr>
      <vt:lpstr>模拟电子技术基础 Fundamentals of Analog Electronic </vt:lpstr>
      <vt:lpstr>第二章  基本放大电路</vt:lpstr>
      <vt:lpstr>§2.1  放大的概念与放大电路 的性能指标</vt:lpstr>
      <vt:lpstr>一、放大的概念</vt:lpstr>
      <vt:lpstr>二、性能指标</vt:lpstr>
      <vt:lpstr>2. 输入电阻和输出电阻</vt:lpstr>
      <vt:lpstr>3. 通频带</vt:lpstr>
      <vt:lpstr>§2.2 基本共射放大电路的工作原理</vt:lpstr>
      <vt:lpstr>一、电路的组成及各元件的作用</vt:lpstr>
      <vt:lpstr>二、设置静态工作点的必要性</vt:lpstr>
      <vt:lpstr>三、基本共射放大电路的波形分析</vt:lpstr>
      <vt:lpstr>三、基本共射放大电路的波形分析</vt:lpstr>
      <vt:lpstr>四、放大电路的组成原则</vt:lpstr>
      <vt:lpstr>两种实用放大电路：（1）直接耦合放大电路</vt:lpstr>
      <vt:lpstr>两种实用放大电路：（2）阻容耦合放大电路</vt:lpstr>
      <vt:lpstr>§2.3   放大电路的分析方法</vt:lpstr>
      <vt:lpstr>一、放大电路的直流通路和交流通路</vt:lpstr>
      <vt:lpstr>直接耦合单管共射放大电路的直流通路和交流通路</vt:lpstr>
      <vt:lpstr>直接耦合单管共射放大电路的直流通路和交流通路</vt:lpstr>
      <vt:lpstr>阻容耦合单管共射放大电路的直流通路和交流通路</vt:lpstr>
      <vt:lpstr>阻容耦合单管共射放大电路的直流通路和交流通路</vt:lpstr>
      <vt:lpstr>阻容耦合单管共射放大电路的直流通路和交流通路</vt:lpstr>
      <vt:lpstr>二、图解法    应实测特性曲线 </vt:lpstr>
      <vt:lpstr>2.  电压放大倍数的分析</vt:lpstr>
      <vt:lpstr>3.  失真分析  </vt:lpstr>
      <vt:lpstr>PowerPoint 演示文稿</vt:lpstr>
      <vt:lpstr>PowerPoint 演示文稿</vt:lpstr>
      <vt:lpstr>PowerPoint 演示文稿</vt:lpstr>
      <vt:lpstr>讨论一</vt:lpstr>
      <vt:lpstr>三、等效电路法</vt:lpstr>
      <vt:lpstr>三、等效电路法</vt:lpstr>
      <vt:lpstr>2. 晶体管的h参数等效模型（交流等效模型）</vt:lpstr>
      <vt:lpstr>在低频、小信号作用下的关系式</vt:lpstr>
      <vt:lpstr>h参数的物理意义</vt:lpstr>
      <vt:lpstr>简化的h参数等效电路－交流等效模型</vt:lpstr>
      <vt:lpstr>3. 放大电路的动态分析</vt:lpstr>
      <vt:lpstr>阻容耦合共射放大电路的动态分析</vt:lpstr>
      <vt:lpstr>讨论一</vt:lpstr>
      <vt:lpstr>讨论二</vt:lpstr>
      <vt:lpstr>讨论三：基本共射放大电路的静态分析和动态分析</vt:lpstr>
      <vt:lpstr>讨论四：阻容耦合共射放大电路的静态分析和动态分析</vt:lpstr>
      <vt:lpstr>讨论五：波形分析</vt:lpstr>
      <vt:lpstr>§2.4  静态工作点的稳定</vt:lpstr>
      <vt:lpstr>一、温度对静态工作点的影响</vt:lpstr>
      <vt:lpstr>二、静态工作点稳定的典型电路 </vt:lpstr>
      <vt:lpstr>2.  稳定原理</vt:lpstr>
      <vt:lpstr>Re 的作用</vt:lpstr>
      <vt:lpstr>3.  Q 点分析</vt:lpstr>
      <vt:lpstr>4.  动态分析</vt:lpstr>
      <vt:lpstr>三、稳定静态工作点的方法</vt:lpstr>
      <vt:lpstr>讨论一</vt:lpstr>
      <vt:lpstr>§2.5   晶体管放大电路的三种接法</vt:lpstr>
      <vt:lpstr>一、基本共集放大电路</vt:lpstr>
      <vt:lpstr>2.  动态分析：电压放大倍数</vt:lpstr>
      <vt:lpstr>2.  动态分析：输入电阻的分析</vt:lpstr>
      <vt:lpstr>2.  动态分析：输出电阻的分析</vt:lpstr>
      <vt:lpstr>二、基本共基放大电路</vt:lpstr>
      <vt:lpstr>2.  动态分析</vt:lpstr>
      <vt:lpstr>三、三种接法的比较：空载情况下</vt:lpstr>
      <vt:lpstr>讨论：         图示电路为哪种基本接法的放大电路？它们的静态工作点有可能稳定吗？求解静态工作点、电压放大倍数、输入电阻和输出电阻的表达式。</vt:lpstr>
      <vt:lpstr>§2.6 场效应管及其基本放大电路</vt:lpstr>
      <vt:lpstr>一、场效应管（以N沟道为例）</vt:lpstr>
      <vt:lpstr>栅-源电压对导电沟道宽度的控制作用</vt:lpstr>
      <vt:lpstr>漏-源电压对漏极电流的影响</vt:lpstr>
      <vt:lpstr>转移特性</vt:lpstr>
      <vt:lpstr>输出特性</vt:lpstr>
      <vt:lpstr>2.  绝缘栅型场效应管</vt:lpstr>
      <vt:lpstr>增强型MOS管uDS对iD的影响</vt:lpstr>
      <vt:lpstr>耗尽型 MOS管</vt:lpstr>
      <vt:lpstr>MOS管的特性</vt:lpstr>
      <vt:lpstr>利用Multisim测试场效应管的输出特性</vt:lpstr>
      <vt:lpstr>3.  场效应管的分类 工作在恒流区时g-s、d-s间的电压极性</vt:lpstr>
      <vt:lpstr>二、场效应管静态工作点的设置方法</vt:lpstr>
      <vt:lpstr>2.  自给偏压电路</vt:lpstr>
      <vt:lpstr>3.  分压式偏置电路</vt:lpstr>
      <vt:lpstr>三、场效应管放大电路的动态分析</vt:lpstr>
      <vt:lpstr>2.  基本共源放大电路的动态分析</vt:lpstr>
      <vt:lpstr>3.  基本共漏放大电路的动态分析</vt:lpstr>
      <vt:lpstr>基本共漏放大电路输出电阻的分析</vt:lpstr>
      <vt:lpstr>§2.7  派生电路</vt:lpstr>
      <vt:lpstr>一、复合管</vt:lpstr>
      <vt:lpstr>讨论一：判断下列各图是否能组成复合管</vt:lpstr>
      <vt:lpstr>讨论二</vt:lpstr>
      <vt:lpstr>二、派生电路举例：组合的结果带来什么好处？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模拟电子技术基础</dc:title>
  <dc:creator>hua</dc:creator>
  <cp:lastModifiedBy>zhangfq251@163.com</cp:lastModifiedBy>
  <cp:revision>55</cp:revision>
  <dcterms:created xsi:type="dcterms:W3CDTF">2007-07-18T09:03:59Z</dcterms:created>
  <dcterms:modified xsi:type="dcterms:W3CDTF">2020-09-14T05:55:10Z</dcterms:modified>
</cp:coreProperties>
</file>